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57" r:id="rId2"/>
    <p:sldId id="373" r:id="rId3"/>
    <p:sldId id="266" r:id="rId4"/>
    <p:sldId id="267" r:id="rId5"/>
    <p:sldId id="268" r:id="rId6"/>
    <p:sldId id="269" r:id="rId7"/>
    <p:sldId id="270" r:id="rId8"/>
    <p:sldId id="271" r:id="rId9"/>
    <p:sldId id="361" r:id="rId10"/>
    <p:sldId id="362" r:id="rId11"/>
    <p:sldId id="363" r:id="rId12"/>
    <p:sldId id="364" r:id="rId13"/>
    <p:sldId id="365" r:id="rId14"/>
    <p:sldId id="366" r:id="rId15"/>
    <p:sldId id="262" r:id="rId16"/>
    <p:sldId id="263" r:id="rId17"/>
    <p:sldId id="265" r:id="rId18"/>
    <p:sldId id="367" r:id="rId19"/>
    <p:sldId id="368" r:id="rId20"/>
    <p:sldId id="369" r:id="rId21"/>
    <p:sldId id="370" r:id="rId22"/>
    <p:sldId id="371" r:id="rId23"/>
    <p:sldId id="372" r:id="rId24"/>
    <p:sldId id="272" r:id="rId25"/>
    <p:sldId id="275" r:id="rId26"/>
    <p:sldId id="314" r:id="rId27"/>
    <p:sldId id="349" r:id="rId28"/>
    <p:sldId id="322" r:id="rId29"/>
    <p:sldId id="350" r:id="rId30"/>
    <p:sldId id="324" r:id="rId31"/>
    <p:sldId id="325" r:id="rId32"/>
    <p:sldId id="335" r:id="rId33"/>
    <p:sldId id="351" r:id="rId34"/>
    <p:sldId id="352" r:id="rId35"/>
    <p:sldId id="353" r:id="rId36"/>
    <p:sldId id="354" r:id="rId37"/>
    <p:sldId id="337" r:id="rId38"/>
    <p:sldId id="338" r:id="rId39"/>
    <p:sldId id="315" r:id="rId40"/>
    <p:sldId id="277" r:id="rId41"/>
    <p:sldId id="278" r:id="rId42"/>
    <p:sldId id="286" r:id="rId43"/>
    <p:sldId id="289" r:id="rId44"/>
    <p:sldId id="292" r:id="rId45"/>
    <p:sldId id="293" r:id="rId46"/>
    <p:sldId id="295" r:id="rId47"/>
    <p:sldId id="360" r:id="rId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573"/>
    <p:restoredTop sz="92224"/>
  </p:normalViewPr>
  <p:slideViewPr>
    <p:cSldViewPr snapToObjects="1">
      <p:cViewPr varScale="1">
        <p:scale>
          <a:sx n="79" d="100"/>
          <a:sy n="79" d="100"/>
        </p:scale>
        <p:origin x="2552" y="19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399CD3D-DF24-7D42-AF74-E1B5053C60ED}" type="datetimeFigureOut">
              <a:rPr lang="en-US" smtClean="0"/>
              <a:pPr/>
              <a:t>7/11/19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2F5C4AE-62F8-8643-9AAF-4F1B0461D724}"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kubernetesbyexample.com/label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3"/>
        <p:cNvGrpSpPr/>
        <p:nvPr/>
      </p:nvGrpSpPr>
      <p:grpSpPr>
        <a:xfrm>
          <a:off x="0" y="0"/>
          <a:ext cx="0" cy="0"/>
          <a:chOff x="0" y="0"/>
          <a:chExt cx="0" cy="0"/>
        </a:xfrm>
      </p:grpSpPr>
      <p:sp>
        <p:nvSpPr>
          <p:cNvPr id="1974" name="Google Shape;1974;g44782835b9_0_1043:notes"/>
          <p:cNvSpPr>
            <a:spLocks noGrp="1" noRot="1" noChangeAspect="1"/>
          </p:cNvSpPr>
          <p:nvPr>
            <p:ph type="sldImg" idx="2"/>
          </p:nvPr>
        </p:nvSpPr>
        <p:spPr>
          <a:xfrm>
            <a:off x="750888" y="230188"/>
            <a:ext cx="5813425"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5" name="Google Shape;1975;g44782835b9_0_1043: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367114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2F5C4AE-62F8-8643-9AAF-4F1B0461D724}" type="slidenum">
              <a:rPr lang="en-US" smtClean="0"/>
              <a:pPr/>
              <a:t>14</a:t>
            </a:fld>
            <a:endParaRPr lang="en-US"/>
          </a:p>
        </p:txBody>
      </p:sp>
    </p:spTree>
    <p:extLst>
      <p:ext uri="{BB962C8B-B14F-4D97-AF65-F5344CB8AC3E}">
        <p14:creationId xmlns:p14="http://schemas.microsoft.com/office/powerpoint/2010/main" val="9080428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44782835b9_0_1091:notes"/>
          <p:cNvSpPr>
            <a:spLocks noGrp="1" noRot="1" noChangeAspect="1"/>
          </p:cNvSpPr>
          <p:nvPr>
            <p:ph type="sldImg" idx="2"/>
          </p:nvPr>
        </p:nvSpPr>
        <p:spPr>
          <a:xfrm>
            <a:off x="750888" y="230188"/>
            <a:ext cx="5813425"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8" name="Google Shape;2018;g44782835b9_0_1091:notes"/>
          <p:cNvSpPr txBox="1">
            <a:spLocks noGrp="1"/>
          </p:cNvSpPr>
          <p:nvPr>
            <p:ph type="body" idx="1"/>
          </p:nvPr>
        </p:nvSpPr>
        <p:spPr>
          <a:xfrm>
            <a:off x="593766" y="4691514"/>
            <a:ext cx="6186900" cy="2374200"/>
          </a:xfrm>
          <a:prstGeom prst="rect">
            <a:avLst/>
          </a:prstGeom>
          <a:solidFill>
            <a:schemeClr val="lt1"/>
          </a:solidFill>
          <a:ln>
            <a:noFill/>
          </a:ln>
        </p:spPr>
        <p:txBody>
          <a:bodyPr spcFirstLastPara="1" wrap="square" lIns="95725" tIns="47850" rIns="95725" bIns="4785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Stand up nginx but with an older version, 1.12.1</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1. kubectl run nginx --image nginx:1.12.1 --port 80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Set image to the newer version  (latest). This triggers kubernetes to begin a rolling update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2. kubectl set image deployments/nginx nginx=nginx:latest</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Observe the newer image has been rolled out</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3. kubectl describe deployment nginx</a:t>
            </a: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76991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3"/>
        <p:cNvGrpSpPr/>
        <p:nvPr/>
      </p:nvGrpSpPr>
      <p:grpSpPr>
        <a:xfrm>
          <a:off x="0" y="0"/>
          <a:ext cx="0" cy="0"/>
          <a:chOff x="0" y="0"/>
          <a:chExt cx="0" cy="0"/>
        </a:xfrm>
      </p:grpSpPr>
      <p:sp>
        <p:nvSpPr>
          <p:cNvPr id="2024" name="Google Shape;2024;g44782835b9_0_1097:notes"/>
          <p:cNvSpPr>
            <a:spLocks noGrp="1" noRot="1" noChangeAspect="1"/>
          </p:cNvSpPr>
          <p:nvPr>
            <p:ph type="sldImg" idx="2"/>
          </p:nvPr>
        </p:nvSpPr>
        <p:spPr>
          <a:xfrm>
            <a:off x="750888" y="230188"/>
            <a:ext cx="5813425"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5" name="Google Shape;2025;g44782835b9_0_1097:notes"/>
          <p:cNvSpPr txBox="1">
            <a:spLocks noGrp="1"/>
          </p:cNvSpPr>
          <p:nvPr>
            <p:ph type="body" idx="1"/>
          </p:nvPr>
        </p:nvSpPr>
        <p:spPr>
          <a:xfrm>
            <a:off x="641268" y="4679638"/>
            <a:ext cx="6139500" cy="1638000"/>
          </a:xfrm>
          <a:prstGeom prst="rect">
            <a:avLst/>
          </a:prstGeom>
          <a:solidFill>
            <a:schemeClr val="lt1"/>
          </a:solidFill>
          <a:ln>
            <a:noFill/>
          </a:ln>
        </p:spPr>
        <p:txBody>
          <a:bodyPr spcFirstLastPara="1" wrap="square" lIns="95725" tIns="47850" rIns="95725" bIns="4785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Roll back to previous version nginx 1.12.1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4. kubectl rollout undo deployments/nginx</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Observe changes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5. kubectl describe deployments/nginx</a:t>
            </a: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37254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5"/>
        <p:cNvGrpSpPr/>
        <p:nvPr/>
      </p:nvGrpSpPr>
      <p:grpSpPr>
        <a:xfrm>
          <a:off x="0" y="0"/>
          <a:ext cx="0" cy="0"/>
          <a:chOff x="0" y="0"/>
          <a:chExt cx="0" cy="0"/>
        </a:xfrm>
      </p:grpSpPr>
      <p:sp>
        <p:nvSpPr>
          <p:cNvPr id="2036" name="Google Shape;2036;g44782835b9_0_1107: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7" name="Google Shape;2037;g44782835b9_0_1107:notes"/>
          <p:cNvSpPr txBox="1">
            <a:spLocks noGrp="1"/>
          </p:cNvSpPr>
          <p:nvPr>
            <p:ph type="body" idx="1"/>
          </p:nvPr>
        </p:nvSpPr>
        <p:spPr>
          <a:xfrm>
            <a:off x="731519" y="5193102"/>
            <a:ext cx="6031500" cy="3398700"/>
          </a:xfrm>
          <a:prstGeom prst="rect">
            <a:avLst/>
          </a:prstGeom>
          <a:solidFill>
            <a:schemeClr val="lt1"/>
          </a:solidFill>
          <a:ln>
            <a:noFill/>
          </a:ln>
        </p:spPr>
        <p:txBody>
          <a:bodyPr spcFirstLastPara="1" wrap="square" lIns="95725" tIns="47850" rIns="95725" bIns="47850" anchor="t" anchorCtr="0">
            <a:noAutofit/>
          </a:bodyPr>
          <a:lstStyle/>
          <a:p>
            <a:pPr marL="0" marR="0" lvl="0" indent="0" algn="l" rtl="0">
              <a:spcBef>
                <a:spcPts val="0"/>
              </a:spcBef>
              <a:spcAft>
                <a:spcPts val="0"/>
              </a:spcAft>
              <a:buNone/>
            </a:pPr>
            <a:r>
              <a:rPr lang="en-US" sz="1100" b="1" i="0" u="none" strike="noStrike" cap="none">
                <a:solidFill>
                  <a:schemeClr val="dk1"/>
                </a:solidFill>
                <a:latin typeface="Arial"/>
                <a:ea typeface="Arial"/>
                <a:cs typeface="Arial"/>
                <a:sym typeface="Arial"/>
              </a:rPr>
              <a:t>Roll back to previous version nginx 1.12.1</a:t>
            </a:r>
            <a:endParaRPr/>
          </a:p>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a:p>
            <a:pPr marL="457200" marR="0" lvl="1" indent="0" algn="l" rtl="0">
              <a:spcBef>
                <a:spcPts val="0"/>
              </a:spcBef>
              <a:spcAft>
                <a:spcPts val="0"/>
              </a:spcAft>
              <a:buNone/>
            </a:pPr>
            <a:r>
              <a:rPr lang="en-US" sz="1100" b="0" i="0" u="none" strike="noStrike" cap="none">
                <a:solidFill>
                  <a:schemeClr val="dk1"/>
                </a:solidFill>
                <a:latin typeface="Arial"/>
                <a:ea typeface="Arial"/>
                <a:cs typeface="Arial"/>
                <a:sym typeface="Arial"/>
              </a:rPr>
              <a:t>4. kubectl rollout undo deployments/nginx</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100" b="1" i="0" u="none" strike="noStrike" cap="none">
                <a:solidFill>
                  <a:schemeClr val="dk1"/>
                </a:solidFill>
                <a:latin typeface="Arial"/>
                <a:ea typeface="Arial"/>
                <a:cs typeface="Arial"/>
                <a:sym typeface="Arial"/>
              </a:rPr>
              <a:t>Observe changes</a:t>
            </a:r>
            <a:endParaRPr/>
          </a:p>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a:p>
            <a:pPr marL="457200" marR="0" lvl="1" indent="0" algn="l" rtl="0">
              <a:spcBef>
                <a:spcPts val="0"/>
              </a:spcBef>
              <a:spcAft>
                <a:spcPts val="0"/>
              </a:spcAft>
              <a:buNone/>
            </a:pPr>
            <a:r>
              <a:rPr lang="en-US" sz="1100" b="0" i="0" u="none" strike="noStrike" cap="none">
                <a:solidFill>
                  <a:schemeClr val="dk1"/>
                </a:solidFill>
                <a:latin typeface="Arial"/>
                <a:ea typeface="Arial"/>
                <a:cs typeface="Arial"/>
                <a:sym typeface="Arial"/>
              </a:rPr>
              <a:t>5. kubectl describe deployments/nginx</a:t>
            </a: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01779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2F5C4AE-62F8-8643-9AAF-4F1B0461D724}" type="slidenum">
              <a:rPr lang="en-US" smtClean="0"/>
              <a:pPr/>
              <a:t>18</a:t>
            </a:fld>
            <a:endParaRPr lang="en-US"/>
          </a:p>
        </p:txBody>
      </p:sp>
    </p:spTree>
    <p:extLst>
      <p:ext uri="{BB962C8B-B14F-4D97-AF65-F5344CB8AC3E}">
        <p14:creationId xmlns:p14="http://schemas.microsoft.com/office/powerpoint/2010/main" val="8733702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2F5C4AE-62F8-8643-9AAF-4F1B0461D724}" type="slidenum">
              <a:rPr lang="en-US" smtClean="0"/>
              <a:pPr/>
              <a:t>19</a:t>
            </a:fld>
            <a:endParaRPr lang="en-US"/>
          </a:p>
        </p:txBody>
      </p:sp>
    </p:spTree>
    <p:extLst>
      <p:ext uri="{BB962C8B-B14F-4D97-AF65-F5344CB8AC3E}">
        <p14:creationId xmlns:p14="http://schemas.microsoft.com/office/powerpoint/2010/main" val="12356396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2F5C4AE-62F8-8643-9AAF-4F1B0461D724}" type="slidenum">
              <a:rPr lang="en-US" smtClean="0"/>
              <a:pPr/>
              <a:t>21</a:t>
            </a:fld>
            <a:endParaRPr lang="en-US"/>
          </a:p>
        </p:txBody>
      </p:sp>
    </p:spTree>
    <p:extLst>
      <p:ext uri="{BB962C8B-B14F-4D97-AF65-F5344CB8AC3E}">
        <p14:creationId xmlns:p14="http://schemas.microsoft.com/office/powerpoint/2010/main" val="25342397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2F5C4AE-62F8-8643-9AAF-4F1B0461D724}" type="slidenum">
              <a:rPr lang="en-US" smtClean="0"/>
              <a:pPr/>
              <a:t>22</a:t>
            </a:fld>
            <a:endParaRPr lang="en-US"/>
          </a:p>
        </p:txBody>
      </p:sp>
    </p:spTree>
    <p:extLst>
      <p:ext uri="{BB962C8B-B14F-4D97-AF65-F5344CB8AC3E}">
        <p14:creationId xmlns:p14="http://schemas.microsoft.com/office/powerpoint/2010/main" val="30052406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1"/>
        <p:cNvGrpSpPr/>
        <p:nvPr/>
      </p:nvGrpSpPr>
      <p:grpSpPr>
        <a:xfrm>
          <a:off x="0" y="0"/>
          <a:ext cx="0" cy="0"/>
          <a:chOff x="0" y="0"/>
          <a:chExt cx="0" cy="0"/>
        </a:xfrm>
      </p:grpSpPr>
      <p:sp>
        <p:nvSpPr>
          <p:cNvPr id="2042" name="Google Shape;2042;g44782835b9_0_1112:notes"/>
          <p:cNvSpPr>
            <a:spLocks noGrp="1" noRot="1" noChangeAspect="1"/>
          </p:cNvSpPr>
          <p:nvPr>
            <p:ph type="sldImg" idx="2"/>
          </p:nvPr>
        </p:nvSpPr>
        <p:spPr>
          <a:xfrm>
            <a:off x="750888" y="230188"/>
            <a:ext cx="5813425"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3" name="Google Shape;2043;g44782835b9_0_1112:notes"/>
          <p:cNvSpPr txBox="1">
            <a:spLocks noGrp="1"/>
          </p:cNvSpPr>
          <p:nvPr>
            <p:ph type="body" idx="1"/>
          </p:nvPr>
        </p:nvSpPr>
        <p:spPr>
          <a:xfrm>
            <a:off x="688769" y="4679638"/>
            <a:ext cx="6032700" cy="2041800"/>
          </a:xfrm>
          <a:prstGeom prst="rect">
            <a:avLst/>
          </a:prstGeom>
          <a:solidFill>
            <a:schemeClr val="lt1"/>
          </a:solidFill>
          <a:ln>
            <a:noFill/>
          </a:ln>
        </p:spPr>
        <p:txBody>
          <a:bodyPr spcFirstLastPara="1" wrap="square" lIns="95725" tIns="47850" rIns="95725" bIns="4785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348328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a:t>
            </a:r>
            <a:r>
              <a:rPr lang="en-US" dirty="0" err="1"/>
              <a:t>fredjean.net/kubernetes</a:t>
            </a:r>
            <a:r>
              <a:rPr lang="en-US" dirty="0"/>
              <a:t>-discovery/</a:t>
            </a:r>
          </a:p>
        </p:txBody>
      </p:sp>
      <p:sp>
        <p:nvSpPr>
          <p:cNvPr id="4" name="Slide Number Placeholder 3"/>
          <p:cNvSpPr>
            <a:spLocks noGrp="1"/>
          </p:cNvSpPr>
          <p:nvPr>
            <p:ph type="sldNum" sz="quarter" idx="10"/>
          </p:nvPr>
        </p:nvSpPr>
        <p:spPr/>
        <p:txBody>
          <a:bodyPr/>
          <a:lstStyle/>
          <a:p>
            <a:fld id="{62F5C4AE-62F8-8643-9AAF-4F1B0461D724}" type="slidenum">
              <a:rPr lang="en-US" smtClean="0"/>
              <a:pPr/>
              <a:t>25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3"/>
        <p:cNvGrpSpPr/>
        <p:nvPr/>
      </p:nvGrpSpPr>
      <p:grpSpPr>
        <a:xfrm>
          <a:off x="0" y="0"/>
          <a:ext cx="0" cy="0"/>
          <a:chOff x="0" y="0"/>
          <a:chExt cx="0" cy="0"/>
        </a:xfrm>
      </p:grpSpPr>
      <p:sp>
        <p:nvSpPr>
          <p:cNvPr id="1984" name="Google Shape;1984;g44782835b9_0_1052:notes"/>
          <p:cNvSpPr>
            <a:spLocks noGrp="1" noRot="1" noChangeAspect="1"/>
          </p:cNvSpPr>
          <p:nvPr>
            <p:ph type="sldImg" idx="2"/>
          </p:nvPr>
        </p:nvSpPr>
        <p:spPr>
          <a:xfrm>
            <a:off x="750888" y="230188"/>
            <a:ext cx="5813425"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5" name="Google Shape;1985;g44782835b9_0_1052:notes"/>
          <p:cNvSpPr txBox="1">
            <a:spLocks noGrp="1"/>
          </p:cNvSpPr>
          <p:nvPr>
            <p:ph type="body" idx="1"/>
          </p:nvPr>
        </p:nvSpPr>
        <p:spPr>
          <a:xfrm>
            <a:off x="546265" y="4679639"/>
            <a:ext cx="6210900" cy="2433600"/>
          </a:xfrm>
          <a:prstGeom prst="rect">
            <a:avLst/>
          </a:prstGeom>
          <a:solidFill>
            <a:schemeClr val="lt1"/>
          </a:solidFill>
          <a:ln>
            <a:noFill/>
          </a:ln>
        </p:spPr>
        <p:txBody>
          <a:bodyPr spcFirstLastPara="1" wrap="square" lIns="95725" tIns="47850" rIns="95725" bIns="47850" anchor="t" anchorCtr="0">
            <a:noAutofit/>
          </a:bodyPr>
          <a:lstStyle/>
          <a:p>
            <a:pPr marL="239367" marR="0" lvl="0" indent="-239367" algn="l" rtl="0">
              <a:lnSpc>
                <a:spcPct val="100000"/>
              </a:lnSpc>
              <a:spcBef>
                <a:spcPts val="0"/>
              </a:spcBef>
              <a:spcAft>
                <a:spcPts val="0"/>
              </a:spcAft>
              <a:buClr>
                <a:schemeClr val="dk1"/>
              </a:buClr>
              <a:buSzPts val="1200"/>
              <a:buFont typeface="Calibri"/>
              <a:buAutoNum type="arabicPeriod"/>
            </a:pPr>
            <a:r>
              <a:rPr lang="en-US" sz="1200" b="0" i="0" u="none" strike="noStrike" cap="none">
                <a:solidFill>
                  <a:schemeClr val="dk1"/>
                </a:solidFill>
                <a:latin typeface="Calibri"/>
                <a:ea typeface="Calibri"/>
                <a:cs typeface="Calibri"/>
                <a:sym typeface="Calibri"/>
              </a:rPr>
              <a:t>kubectl run nginx –image nginx –port 80</a:t>
            </a:r>
            <a:endParaRPr sz="1400" b="0" i="0" u="none" strike="noStrike" cap="none">
              <a:solidFill>
                <a:srgbClr val="000000"/>
              </a:solidFill>
              <a:latin typeface="Arial"/>
              <a:ea typeface="Arial"/>
              <a:cs typeface="Arial"/>
              <a:sym typeface="Arial"/>
            </a:endParaRPr>
          </a:p>
          <a:p>
            <a:pPr marL="239367" marR="0" lvl="0" indent="-163167"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239367" marR="0" lvl="0" indent="-239367" algn="l" rtl="0">
              <a:lnSpc>
                <a:spcPct val="100000"/>
              </a:lnSpc>
              <a:spcBef>
                <a:spcPts val="0"/>
              </a:spcBef>
              <a:spcAft>
                <a:spcPts val="0"/>
              </a:spcAft>
              <a:buClr>
                <a:schemeClr val="dk1"/>
              </a:buClr>
              <a:buSzPts val="1200"/>
              <a:buFont typeface="Calibri"/>
              <a:buAutoNum type="arabicPeriod"/>
            </a:pPr>
            <a:r>
              <a:rPr lang="en-US" sz="1200" b="0" i="0" u="none" strike="noStrike" cap="none">
                <a:solidFill>
                  <a:schemeClr val="dk1"/>
                </a:solidFill>
                <a:latin typeface="Calibri"/>
                <a:ea typeface="Calibri"/>
                <a:cs typeface="Calibri"/>
                <a:sym typeface="Calibri"/>
              </a:rPr>
              <a:t>kubectl get deployments</a:t>
            </a:r>
            <a:endParaRPr sz="1400" b="0" i="0" u="none" strike="noStrike" cap="none">
              <a:solidFill>
                <a:srgbClr val="000000"/>
              </a:solidFill>
              <a:latin typeface="Arial"/>
              <a:ea typeface="Arial"/>
              <a:cs typeface="Arial"/>
              <a:sym typeface="Arial"/>
            </a:endParaRPr>
          </a:p>
          <a:p>
            <a:pPr marL="239367" marR="0" lvl="0" indent="-163167"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239367" marR="0" lvl="0" indent="-239367" algn="l" rtl="0">
              <a:lnSpc>
                <a:spcPct val="100000"/>
              </a:lnSpc>
              <a:spcBef>
                <a:spcPts val="0"/>
              </a:spcBef>
              <a:spcAft>
                <a:spcPts val="0"/>
              </a:spcAft>
              <a:buClr>
                <a:schemeClr val="dk1"/>
              </a:buClr>
              <a:buSzPts val="1200"/>
              <a:buFont typeface="Calibri"/>
              <a:buAutoNum type="arabicPeriod"/>
            </a:pPr>
            <a:r>
              <a:rPr lang="en-US" sz="1200" b="0" i="0" u="none" strike="noStrike" cap="none">
                <a:solidFill>
                  <a:schemeClr val="dk1"/>
                </a:solidFill>
                <a:latin typeface="Calibri"/>
                <a:ea typeface="Calibri"/>
                <a:cs typeface="Calibri"/>
                <a:sym typeface="Calibri"/>
              </a:rPr>
              <a:t>kubectl scale deployments/nginx –replicas=2</a:t>
            </a:r>
            <a:endParaRPr sz="1400" b="0" i="0" u="none" strike="noStrike" cap="none">
              <a:solidFill>
                <a:srgbClr val="000000"/>
              </a:solidFill>
              <a:latin typeface="Arial"/>
              <a:ea typeface="Arial"/>
              <a:cs typeface="Arial"/>
              <a:sym typeface="Arial"/>
            </a:endParaRPr>
          </a:p>
          <a:p>
            <a:pPr marL="239367" marR="0" lvl="0" indent="-163167"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239367" marR="0" lvl="0" indent="-239367" algn="l" rtl="0">
              <a:lnSpc>
                <a:spcPct val="100000"/>
              </a:lnSpc>
              <a:spcBef>
                <a:spcPts val="0"/>
              </a:spcBef>
              <a:spcAft>
                <a:spcPts val="0"/>
              </a:spcAft>
              <a:buClr>
                <a:schemeClr val="dk1"/>
              </a:buClr>
              <a:buSzPts val="1200"/>
              <a:buFont typeface="Calibri"/>
              <a:buAutoNum type="arabicPeriod"/>
            </a:pPr>
            <a:r>
              <a:rPr lang="en-US" sz="1200" b="0" i="0" u="none" strike="noStrike" cap="none">
                <a:solidFill>
                  <a:schemeClr val="dk1"/>
                </a:solidFill>
                <a:latin typeface="Calibri"/>
                <a:ea typeface="Calibri"/>
                <a:cs typeface="Calibri"/>
                <a:sym typeface="Calibri"/>
              </a:rPr>
              <a:t>kubectl get deployments</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http://kubernetesbyexample.com/labels/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747673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a:t>
            </a:r>
            <a:r>
              <a:rPr lang="en-US" dirty="0" err="1"/>
              <a:t>fredjean.net/kubernetes</a:t>
            </a:r>
            <a:r>
              <a:rPr lang="en-US" dirty="0"/>
              <a:t>-discovery/</a:t>
            </a:r>
          </a:p>
        </p:txBody>
      </p:sp>
      <p:sp>
        <p:nvSpPr>
          <p:cNvPr id="4" name="Slide Number Placeholder 3"/>
          <p:cNvSpPr>
            <a:spLocks noGrp="1"/>
          </p:cNvSpPr>
          <p:nvPr>
            <p:ph type="sldNum" sz="quarter" idx="10"/>
          </p:nvPr>
        </p:nvSpPr>
        <p:spPr/>
        <p:txBody>
          <a:bodyPr/>
          <a:lstStyle/>
          <a:p>
            <a:fld id="{62F5C4AE-62F8-8643-9AAF-4F1B0461D724}" type="slidenum">
              <a:rPr lang="en-US" smtClean="0"/>
              <a:pPr/>
              <a:t>26</a:t>
            </a:fld>
            <a:endParaRPr lang="en-US"/>
          </a:p>
        </p:txBody>
      </p:sp>
    </p:spTree>
    <p:extLst>
      <p:ext uri="{BB962C8B-B14F-4D97-AF65-F5344CB8AC3E}">
        <p14:creationId xmlns:p14="http://schemas.microsoft.com/office/powerpoint/2010/main" val="2115777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2F5C4AE-62F8-8643-9AAF-4F1B0461D724}" type="slidenum">
              <a:rPr lang="en-US" smtClean="0"/>
              <a:pPr/>
              <a:t>27</a:t>
            </a:fld>
            <a:endParaRPr lang="en-US"/>
          </a:p>
        </p:txBody>
      </p:sp>
    </p:spTree>
    <p:extLst>
      <p:ext uri="{BB962C8B-B14F-4D97-AF65-F5344CB8AC3E}">
        <p14:creationId xmlns:p14="http://schemas.microsoft.com/office/powerpoint/2010/main" val="13632684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a:t>
            </a:r>
            <a:r>
              <a:rPr lang="en-US" dirty="0" err="1"/>
              <a:t>fredjean.net/kubernetes</a:t>
            </a:r>
            <a:r>
              <a:rPr lang="en-US" dirty="0"/>
              <a:t>-discovery/</a:t>
            </a:r>
          </a:p>
        </p:txBody>
      </p:sp>
      <p:sp>
        <p:nvSpPr>
          <p:cNvPr id="4" name="Slide Number Placeholder 3"/>
          <p:cNvSpPr>
            <a:spLocks noGrp="1"/>
          </p:cNvSpPr>
          <p:nvPr>
            <p:ph type="sldNum" sz="quarter" idx="10"/>
          </p:nvPr>
        </p:nvSpPr>
        <p:spPr/>
        <p:txBody>
          <a:bodyPr/>
          <a:lstStyle/>
          <a:p>
            <a:fld id="{62F5C4AE-62F8-8643-9AAF-4F1B0461D724}" type="slidenum">
              <a:rPr lang="en-US" smtClean="0"/>
              <a:pPr/>
              <a:t>28</a:t>
            </a:fld>
            <a:endParaRPr lang="en-US"/>
          </a:p>
        </p:txBody>
      </p:sp>
    </p:spTree>
    <p:extLst>
      <p:ext uri="{BB962C8B-B14F-4D97-AF65-F5344CB8AC3E}">
        <p14:creationId xmlns:p14="http://schemas.microsoft.com/office/powerpoint/2010/main" val="33825344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2F5C4AE-62F8-8643-9AAF-4F1B0461D724}" type="slidenum">
              <a:rPr lang="en-US" smtClean="0"/>
              <a:pPr/>
              <a:t>29</a:t>
            </a:fld>
            <a:endParaRPr lang="en-US"/>
          </a:p>
        </p:txBody>
      </p:sp>
    </p:spTree>
    <p:extLst>
      <p:ext uri="{BB962C8B-B14F-4D97-AF65-F5344CB8AC3E}">
        <p14:creationId xmlns:p14="http://schemas.microsoft.com/office/powerpoint/2010/main" val="42214692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a:t>
            </a:r>
            <a:r>
              <a:rPr lang="en-US" dirty="0" err="1"/>
              <a:t>fredjean.net/kubernetes</a:t>
            </a:r>
            <a:r>
              <a:rPr lang="en-US" dirty="0"/>
              <a:t>-discovery/</a:t>
            </a:r>
          </a:p>
        </p:txBody>
      </p:sp>
      <p:sp>
        <p:nvSpPr>
          <p:cNvPr id="4" name="Slide Number Placeholder 3"/>
          <p:cNvSpPr>
            <a:spLocks noGrp="1"/>
          </p:cNvSpPr>
          <p:nvPr>
            <p:ph type="sldNum" sz="quarter" idx="10"/>
          </p:nvPr>
        </p:nvSpPr>
        <p:spPr/>
        <p:txBody>
          <a:bodyPr/>
          <a:lstStyle/>
          <a:p>
            <a:fld id="{62F5C4AE-62F8-8643-9AAF-4F1B0461D724}" type="slidenum">
              <a:rPr lang="en-US" smtClean="0"/>
              <a:pPr/>
              <a:t>30</a:t>
            </a:fld>
            <a:endParaRPr lang="en-US"/>
          </a:p>
        </p:txBody>
      </p:sp>
    </p:spTree>
    <p:extLst>
      <p:ext uri="{BB962C8B-B14F-4D97-AF65-F5344CB8AC3E}">
        <p14:creationId xmlns:p14="http://schemas.microsoft.com/office/powerpoint/2010/main" val="279176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a:t>
            </a:r>
            <a:r>
              <a:rPr lang="en-US" dirty="0" err="1"/>
              <a:t>fredjean.net/kubernetes</a:t>
            </a:r>
            <a:r>
              <a:rPr lang="en-US" dirty="0"/>
              <a:t>-discovery/</a:t>
            </a:r>
          </a:p>
        </p:txBody>
      </p:sp>
      <p:sp>
        <p:nvSpPr>
          <p:cNvPr id="4" name="Slide Number Placeholder 3"/>
          <p:cNvSpPr>
            <a:spLocks noGrp="1"/>
          </p:cNvSpPr>
          <p:nvPr>
            <p:ph type="sldNum" sz="quarter" idx="10"/>
          </p:nvPr>
        </p:nvSpPr>
        <p:spPr/>
        <p:txBody>
          <a:bodyPr/>
          <a:lstStyle/>
          <a:p>
            <a:fld id="{62F5C4AE-62F8-8643-9AAF-4F1B0461D724}" type="slidenum">
              <a:rPr lang="en-US" smtClean="0"/>
              <a:pPr/>
              <a:t>31</a:t>
            </a:fld>
            <a:endParaRPr lang="en-US"/>
          </a:p>
        </p:txBody>
      </p:sp>
    </p:spTree>
    <p:extLst>
      <p:ext uri="{BB962C8B-B14F-4D97-AF65-F5344CB8AC3E}">
        <p14:creationId xmlns:p14="http://schemas.microsoft.com/office/powerpoint/2010/main" val="39441682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2F5C4AE-62F8-8643-9AAF-4F1B0461D724}" type="slidenum">
              <a:rPr lang="en-US" smtClean="0"/>
              <a:pPr/>
              <a:t>32</a:t>
            </a:fld>
            <a:endParaRPr lang="en-US"/>
          </a:p>
        </p:txBody>
      </p:sp>
    </p:spTree>
    <p:extLst>
      <p:ext uri="{BB962C8B-B14F-4D97-AF65-F5344CB8AC3E}">
        <p14:creationId xmlns:p14="http://schemas.microsoft.com/office/powerpoint/2010/main" val="20949899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https://www.digitalocean.com/community/tutorials/an-introduction-to-using-consul-a-service-discovery-system-on-ubuntu-14-04</a:t>
            </a:r>
          </a:p>
        </p:txBody>
      </p:sp>
      <p:sp>
        <p:nvSpPr>
          <p:cNvPr id="4" name="Slide Number Placeholder 3"/>
          <p:cNvSpPr>
            <a:spLocks noGrp="1"/>
          </p:cNvSpPr>
          <p:nvPr>
            <p:ph type="sldNum" sz="quarter" idx="10"/>
          </p:nvPr>
        </p:nvSpPr>
        <p:spPr/>
        <p:txBody>
          <a:bodyPr/>
          <a:lstStyle/>
          <a:p>
            <a:fld id="{62F5C4AE-62F8-8643-9AAF-4F1B0461D724}" type="slidenum">
              <a:rPr lang="en-US" smtClean="0"/>
              <a:pPr/>
              <a:t>33</a:t>
            </a:fld>
            <a:endParaRPr lang="en-US"/>
          </a:p>
        </p:txBody>
      </p:sp>
    </p:spTree>
    <p:extLst>
      <p:ext uri="{BB962C8B-B14F-4D97-AF65-F5344CB8AC3E}">
        <p14:creationId xmlns:p14="http://schemas.microsoft.com/office/powerpoint/2010/main" val="18891937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2F5C4AE-62F8-8643-9AAF-4F1B0461D724}" type="slidenum">
              <a:rPr lang="en-US" smtClean="0"/>
              <a:pPr/>
              <a:t>34</a:t>
            </a:fld>
            <a:endParaRPr lang="en-US"/>
          </a:p>
        </p:txBody>
      </p:sp>
    </p:spTree>
    <p:extLst>
      <p:ext uri="{BB962C8B-B14F-4D97-AF65-F5344CB8AC3E}">
        <p14:creationId xmlns:p14="http://schemas.microsoft.com/office/powerpoint/2010/main" val="11836667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2F5C4AE-62F8-8643-9AAF-4F1B0461D724}" type="slidenum">
              <a:rPr lang="en-US" smtClean="0"/>
              <a:pPr/>
              <a:t>35</a:t>
            </a:fld>
            <a:endParaRPr lang="en-US"/>
          </a:p>
        </p:txBody>
      </p:sp>
    </p:spTree>
    <p:extLst>
      <p:ext uri="{BB962C8B-B14F-4D97-AF65-F5344CB8AC3E}">
        <p14:creationId xmlns:p14="http://schemas.microsoft.com/office/powerpoint/2010/main" val="1234446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0"/>
        <p:cNvGrpSpPr/>
        <p:nvPr/>
      </p:nvGrpSpPr>
      <p:grpSpPr>
        <a:xfrm>
          <a:off x="0" y="0"/>
          <a:ext cx="0" cy="0"/>
          <a:chOff x="0" y="0"/>
          <a:chExt cx="0" cy="0"/>
        </a:xfrm>
      </p:grpSpPr>
      <p:sp>
        <p:nvSpPr>
          <p:cNvPr id="1991" name="Google Shape;1991;g44782835b9_0_1058: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2" name="Google Shape;1992;g44782835b9_0_1058:notes"/>
          <p:cNvSpPr txBox="1">
            <a:spLocks noGrp="1"/>
          </p:cNvSpPr>
          <p:nvPr>
            <p:ph type="body" idx="1"/>
          </p:nvPr>
        </p:nvSpPr>
        <p:spPr>
          <a:xfrm>
            <a:off x="731519" y="5141343"/>
            <a:ext cx="6014400" cy="3485100"/>
          </a:xfrm>
          <a:prstGeom prst="rect">
            <a:avLst/>
          </a:prstGeom>
          <a:solidFill>
            <a:schemeClr val="lt1"/>
          </a:solidFill>
          <a:ln>
            <a:noFill/>
          </a:ln>
        </p:spPr>
        <p:txBody>
          <a:bodyPr spcFirstLastPara="1" wrap="square" lIns="95725" tIns="47850" rIns="95725" bIns="47850" anchor="t" anchorCtr="0">
            <a:noAutofit/>
          </a:bodyPr>
          <a:lstStyle/>
          <a:p>
            <a:pPr marL="239367" marR="0" lvl="0" indent="-239367" algn="l" rtl="0">
              <a:spcBef>
                <a:spcPts val="0"/>
              </a:spcBef>
              <a:spcAft>
                <a:spcPts val="0"/>
              </a:spcAft>
              <a:buClr>
                <a:schemeClr val="dk1"/>
              </a:buClr>
              <a:buSzPts val="1100"/>
              <a:buFont typeface="Arial"/>
              <a:buAutoNum type="arabicPeriod"/>
            </a:pPr>
            <a:r>
              <a:rPr lang="en-US" sz="1100" b="0" i="0" u="none" strike="noStrike" cap="none">
                <a:solidFill>
                  <a:schemeClr val="dk1"/>
                </a:solidFill>
                <a:latin typeface="Arial"/>
                <a:ea typeface="Arial"/>
                <a:cs typeface="Arial"/>
                <a:sym typeface="Arial"/>
              </a:rPr>
              <a:t>kubectl run nginx –image nginx –port 80</a:t>
            </a:r>
            <a:endParaRPr/>
          </a:p>
          <a:p>
            <a:pPr marL="239367" marR="0" lvl="0" indent="-169517"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a:p>
            <a:pPr marL="239367" marR="0" lvl="0" indent="-239367" algn="l" rtl="0">
              <a:spcBef>
                <a:spcPts val="0"/>
              </a:spcBef>
              <a:spcAft>
                <a:spcPts val="0"/>
              </a:spcAft>
              <a:buClr>
                <a:schemeClr val="dk1"/>
              </a:buClr>
              <a:buSzPts val="1100"/>
              <a:buFont typeface="Arial"/>
              <a:buAutoNum type="arabicPeriod"/>
            </a:pPr>
            <a:r>
              <a:rPr lang="en-US" sz="1100" b="0" i="0" u="none" strike="noStrike" cap="none">
                <a:solidFill>
                  <a:schemeClr val="dk1"/>
                </a:solidFill>
                <a:latin typeface="Arial"/>
                <a:ea typeface="Arial"/>
                <a:cs typeface="Arial"/>
                <a:sym typeface="Arial"/>
              </a:rPr>
              <a:t>kubectl get deployments</a:t>
            </a:r>
            <a:endParaRPr/>
          </a:p>
          <a:p>
            <a:pPr marL="239367" marR="0" lvl="0" indent="-169517"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a:p>
            <a:pPr marL="239367" marR="0" lvl="0" indent="-239367" algn="l" rtl="0">
              <a:spcBef>
                <a:spcPts val="0"/>
              </a:spcBef>
              <a:spcAft>
                <a:spcPts val="0"/>
              </a:spcAft>
              <a:buClr>
                <a:schemeClr val="dk1"/>
              </a:buClr>
              <a:buSzPts val="1100"/>
              <a:buFont typeface="Arial"/>
              <a:buAutoNum type="arabicPeriod"/>
            </a:pPr>
            <a:r>
              <a:rPr lang="en-US" sz="1100" b="0" i="0" u="none" strike="noStrike" cap="none">
                <a:solidFill>
                  <a:schemeClr val="dk1"/>
                </a:solidFill>
                <a:latin typeface="Arial"/>
                <a:ea typeface="Arial"/>
                <a:cs typeface="Arial"/>
                <a:sym typeface="Arial"/>
              </a:rPr>
              <a:t>kubectl scale deployments/nginx –replicas=2</a:t>
            </a:r>
            <a:endParaRPr/>
          </a:p>
          <a:p>
            <a:pPr marL="239367" marR="0" lvl="0" indent="-169517"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a:p>
            <a:pPr marL="239367" marR="0" lvl="0" indent="-239367" algn="l" rtl="0">
              <a:spcBef>
                <a:spcPts val="0"/>
              </a:spcBef>
              <a:spcAft>
                <a:spcPts val="0"/>
              </a:spcAft>
              <a:buClr>
                <a:schemeClr val="dk1"/>
              </a:buClr>
              <a:buSzPts val="1100"/>
              <a:buFont typeface="Arial"/>
              <a:buAutoNum type="arabicPeriod"/>
            </a:pPr>
            <a:r>
              <a:rPr lang="en-US" sz="1100" b="0" i="0" u="none" strike="noStrike" cap="none">
                <a:solidFill>
                  <a:schemeClr val="dk1"/>
                </a:solidFill>
                <a:latin typeface="Arial"/>
                <a:ea typeface="Arial"/>
                <a:cs typeface="Arial"/>
                <a:sym typeface="Arial"/>
              </a:rPr>
              <a:t>kubectl get deployments</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100" b="0" i="0" u="sng" strike="noStrike" cap="none">
                <a:solidFill>
                  <a:schemeClr val="hlink"/>
                </a:solidFill>
                <a:latin typeface="Arial"/>
                <a:ea typeface="Arial"/>
                <a:cs typeface="Arial"/>
                <a:sym typeface="Arial"/>
                <a:hlinkClick r:id="rId3"/>
              </a:rPr>
              <a:t>http://kubernetesbyexample.com/labels/</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589876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a:t>
            </a:r>
            <a:r>
              <a:rPr lang="en-US" dirty="0" err="1"/>
              <a:t>fredjean.net/kubernetes</a:t>
            </a:r>
            <a:r>
              <a:rPr lang="en-US" dirty="0"/>
              <a:t>-discovery/</a:t>
            </a:r>
          </a:p>
        </p:txBody>
      </p:sp>
      <p:sp>
        <p:nvSpPr>
          <p:cNvPr id="4" name="Slide Number Placeholder 3"/>
          <p:cNvSpPr>
            <a:spLocks noGrp="1"/>
          </p:cNvSpPr>
          <p:nvPr>
            <p:ph type="sldNum" sz="quarter" idx="10"/>
          </p:nvPr>
        </p:nvSpPr>
        <p:spPr/>
        <p:txBody>
          <a:bodyPr/>
          <a:lstStyle/>
          <a:p>
            <a:fld id="{62F5C4AE-62F8-8643-9AAF-4F1B0461D724}" type="slidenum">
              <a:rPr lang="en-US" smtClean="0"/>
              <a:pPr/>
              <a:t>36</a:t>
            </a:fld>
            <a:endParaRPr lang="en-US"/>
          </a:p>
        </p:txBody>
      </p:sp>
    </p:spTree>
    <p:extLst>
      <p:ext uri="{BB962C8B-B14F-4D97-AF65-F5344CB8AC3E}">
        <p14:creationId xmlns:p14="http://schemas.microsoft.com/office/powerpoint/2010/main" val="12731268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2F5C4AE-62F8-8643-9AAF-4F1B0461D724}" type="slidenum">
              <a:rPr lang="en-US" smtClean="0"/>
              <a:pPr/>
              <a:t>37</a:t>
            </a:fld>
            <a:endParaRPr lang="en-US"/>
          </a:p>
        </p:txBody>
      </p:sp>
    </p:spTree>
    <p:extLst>
      <p:ext uri="{BB962C8B-B14F-4D97-AF65-F5344CB8AC3E}">
        <p14:creationId xmlns:p14="http://schemas.microsoft.com/office/powerpoint/2010/main" val="20818842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2F5C4AE-62F8-8643-9AAF-4F1B0461D724}" type="slidenum">
              <a:rPr lang="en-US" smtClean="0"/>
              <a:pPr/>
              <a:t>38</a:t>
            </a:fld>
            <a:endParaRPr lang="en-US"/>
          </a:p>
        </p:txBody>
      </p:sp>
    </p:spTree>
    <p:extLst>
      <p:ext uri="{BB962C8B-B14F-4D97-AF65-F5344CB8AC3E}">
        <p14:creationId xmlns:p14="http://schemas.microsoft.com/office/powerpoint/2010/main" val="15485412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2F5C4AE-62F8-8643-9AAF-4F1B0461D724}" type="slidenum">
              <a:rPr lang="en-US" smtClean="0"/>
              <a:pPr/>
              <a:t>39</a:t>
            </a:fld>
            <a:endParaRPr lang="en-US"/>
          </a:p>
        </p:txBody>
      </p:sp>
    </p:spTree>
    <p:extLst>
      <p:ext uri="{BB962C8B-B14F-4D97-AF65-F5344CB8AC3E}">
        <p14:creationId xmlns:p14="http://schemas.microsoft.com/office/powerpoint/2010/main" val="3351017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5"/>
        <p:cNvGrpSpPr/>
        <p:nvPr/>
      </p:nvGrpSpPr>
      <p:grpSpPr>
        <a:xfrm>
          <a:off x="0" y="0"/>
          <a:ext cx="0" cy="0"/>
          <a:chOff x="0" y="0"/>
          <a:chExt cx="0" cy="0"/>
        </a:xfrm>
      </p:grpSpPr>
      <p:sp>
        <p:nvSpPr>
          <p:cNvPr id="1996" name="Google Shape;1996;g44782835b9_0_1062: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7" name="Google Shape;1997;g44782835b9_0_1062:notes"/>
          <p:cNvSpPr txBox="1">
            <a:spLocks noGrp="1"/>
          </p:cNvSpPr>
          <p:nvPr>
            <p:ph type="body" idx="1"/>
          </p:nvPr>
        </p:nvSpPr>
        <p:spPr>
          <a:xfrm>
            <a:off x="747776" y="4560570"/>
            <a:ext cx="5982300" cy="4320600"/>
          </a:xfrm>
          <a:prstGeom prst="rect">
            <a:avLst/>
          </a:prstGeom>
          <a:noFill/>
          <a:ln>
            <a:noFill/>
          </a:ln>
        </p:spPr>
        <p:txBody>
          <a:bodyPr spcFirstLastPara="1" wrap="square" lIns="95725" tIns="47850" rIns="95725" bIns="47850" anchor="t" anchorCtr="0">
            <a:noAutofit/>
          </a:bodyPr>
          <a:lstStyle/>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28662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2F5C4AE-62F8-8643-9AAF-4F1B0461D724}" type="slidenum">
              <a:rPr lang="en-US" smtClean="0"/>
              <a:pPr/>
              <a:t>9</a:t>
            </a:fld>
            <a:endParaRPr lang="en-US"/>
          </a:p>
        </p:txBody>
      </p:sp>
    </p:spTree>
    <p:extLst>
      <p:ext uri="{BB962C8B-B14F-4D97-AF65-F5344CB8AC3E}">
        <p14:creationId xmlns:p14="http://schemas.microsoft.com/office/powerpoint/2010/main" val="4021094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2F5C4AE-62F8-8643-9AAF-4F1B0461D724}" type="slidenum">
              <a:rPr lang="en-US" smtClean="0"/>
              <a:pPr/>
              <a:t>10</a:t>
            </a:fld>
            <a:endParaRPr lang="en-US"/>
          </a:p>
        </p:txBody>
      </p:sp>
    </p:spTree>
    <p:extLst>
      <p:ext uri="{BB962C8B-B14F-4D97-AF65-F5344CB8AC3E}">
        <p14:creationId xmlns:p14="http://schemas.microsoft.com/office/powerpoint/2010/main" val="2228864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2F5C4AE-62F8-8643-9AAF-4F1B0461D724}" type="slidenum">
              <a:rPr lang="en-US" smtClean="0"/>
              <a:pPr/>
              <a:t>11</a:t>
            </a:fld>
            <a:endParaRPr lang="en-US"/>
          </a:p>
        </p:txBody>
      </p:sp>
    </p:spTree>
    <p:extLst>
      <p:ext uri="{BB962C8B-B14F-4D97-AF65-F5344CB8AC3E}">
        <p14:creationId xmlns:p14="http://schemas.microsoft.com/office/powerpoint/2010/main" val="2571262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2F5C4AE-62F8-8643-9AAF-4F1B0461D724}" type="slidenum">
              <a:rPr lang="en-US" smtClean="0"/>
              <a:pPr/>
              <a:t>12</a:t>
            </a:fld>
            <a:endParaRPr lang="en-US"/>
          </a:p>
        </p:txBody>
      </p:sp>
    </p:spTree>
    <p:extLst>
      <p:ext uri="{BB962C8B-B14F-4D97-AF65-F5344CB8AC3E}">
        <p14:creationId xmlns:p14="http://schemas.microsoft.com/office/powerpoint/2010/main" val="2585324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2F5C4AE-62F8-8643-9AAF-4F1B0461D724}" type="slidenum">
              <a:rPr lang="en-US" smtClean="0"/>
              <a:pPr/>
              <a:t>13</a:t>
            </a:fld>
            <a:endParaRPr lang="en-US"/>
          </a:p>
        </p:txBody>
      </p:sp>
    </p:spTree>
    <p:extLst>
      <p:ext uri="{BB962C8B-B14F-4D97-AF65-F5344CB8AC3E}">
        <p14:creationId xmlns:p14="http://schemas.microsoft.com/office/powerpoint/2010/main" val="640897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DEA163F-2919-CB46-ACC5-F966E055F53C}" type="datetimeFigureOut">
              <a:rPr lang="en-US" smtClean="0"/>
              <a:pPr/>
              <a:t>7/11/19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4B5F5C-042E-254C-8A18-E05F92BE716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DEA163F-2919-CB46-ACC5-F966E055F53C}" type="datetimeFigureOut">
              <a:rPr lang="en-US" smtClean="0"/>
              <a:pPr/>
              <a:t>7/11/19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4B5F5C-042E-254C-8A18-E05F92BE716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DEA163F-2919-CB46-ACC5-F966E055F53C}" type="datetimeFigureOut">
              <a:rPr lang="en-US" smtClean="0"/>
              <a:pPr/>
              <a:t>7/11/19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4B5F5C-042E-254C-8A18-E05F92BE716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DEA163F-2919-CB46-ACC5-F966E055F53C}" type="datetimeFigureOut">
              <a:rPr lang="en-US" smtClean="0"/>
              <a:pPr/>
              <a:t>7/11/19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4B5F5C-042E-254C-8A18-E05F92BE716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EA163F-2919-CB46-ACC5-F966E055F53C}" type="datetimeFigureOut">
              <a:rPr lang="en-US" smtClean="0"/>
              <a:pPr/>
              <a:t>7/11/19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4B5F5C-042E-254C-8A18-E05F92BE716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DEA163F-2919-CB46-ACC5-F966E055F53C}" type="datetimeFigureOut">
              <a:rPr lang="en-US" smtClean="0"/>
              <a:pPr/>
              <a:t>7/11/19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4B5F5C-042E-254C-8A18-E05F92BE716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DEA163F-2919-CB46-ACC5-F966E055F53C}" type="datetimeFigureOut">
              <a:rPr lang="en-US" smtClean="0"/>
              <a:pPr/>
              <a:t>7/11/19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4B5F5C-042E-254C-8A18-E05F92BE716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DEA163F-2919-CB46-ACC5-F966E055F53C}" type="datetimeFigureOut">
              <a:rPr lang="en-US" smtClean="0"/>
              <a:pPr/>
              <a:t>7/11/19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4B5F5C-042E-254C-8A18-E05F92BE716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EA163F-2919-CB46-ACC5-F966E055F53C}" type="datetimeFigureOut">
              <a:rPr lang="en-US" smtClean="0"/>
              <a:pPr/>
              <a:t>7/11/19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4B5F5C-042E-254C-8A18-E05F92BE716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DEA163F-2919-CB46-ACC5-F966E055F53C}" type="datetimeFigureOut">
              <a:rPr lang="en-US" smtClean="0"/>
              <a:pPr/>
              <a:t>7/11/19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4B5F5C-042E-254C-8A18-E05F92BE716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DEA163F-2919-CB46-ACC5-F966E055F53C}" type="datetimeFigureOut">
              <a:rPr lang="en-US" smtClean="0"/>
              <a:pPr/>
              <a:t>7/11/19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4B5F5C-042E-254C-8A18-E05F92BE716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EA163F-2919-CB46-ACC5-F966E055F53C}" type="datetimeFigureOut">
              <a:rPr lang="en-US" smtClean="0"/>
              <a:pPr/>
              <a:t>7/11/19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4B5F5C-042E-254C-8A18-E05F92BE716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jpe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2.jpe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shekhar2010us/kubernetes_teach_git/blob/master/ex4/scaling_rolling.md"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2.jpe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jpe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jpe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2.jpe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jpe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hyperlink" Target="https://github.com/shekhar2010us/kubernetes_teach_git/blob/master/k8s_service_discovery/service-discovery.md" TargetMode="Externa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1.png"/></Relationships>
</file>

<file path=ppt/slides/_rels/slide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7.xml.rels><?xml version="1.0" encoding="UTF-8" standalone="yes"?>
<Relationships xmlns="http://schemas.openxmlformats.org/package/2006/relationships"><Relationship Id="rId3" Type="http://schemas.openxmlformats.org/officeDocument/2006/relationships/hyperlink" Target="https://kubernetes.io/blog/2018/04/30/zero-downtime-deployment-kubernetes-jenkins/" TargetMode="External"/><Relationship Id="rId2" Type="http://schemas.openxmlformats.org/officeDocument/2006/relationships/hyperlink" Target="https://medium.com/containerum/configuring-ci-cd-on-kubernetes-with-jenkins-89eab7234270" TargetMode="External"/><Relationship Id="rId1" Type="http://schemas.openxmlformats.org/officeDocument/2006/relationships/slideLayout" Target="../slideLayouts/slideLayout2.xml"/><Relationship Id="rId4" Type="http://schemas.openxmlformats.org/officeDocument/2006/relationships/hyperlink" Target="https://github.com/jenkinsci/kubernetes-cd-plugin/blob/dev/README.md"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1"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4"/>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7474166" y="6252636"/>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2"/>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1</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563336" y="2402804"/>
            <a:ext cx="843998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Chapter 5: Kubernetes for Continuous Integration</a:t>
            </a:r>
          </a:p>
        </p:txBody>
      </p:sp>
    </p:spTree>
    <p:extLst>
      <p:ext uri="{BB962C8B-B14F-4D97-AF65-F5344CB8AC3E}">
        <p14:creationId xmlns:p14="http://schemas.microsoft.com/office/powerpoint/2010/main" val="30835335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2"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5"/>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7474166" y="6252638"/>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4"/>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10</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352010" y="503025"/>
            <a:ext cx="8439983"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Strategies</a:t>
            </a:r>
          </a:p>
        </p:txBody>
      </p:sp>
      <p:sp>
        <p:nvSpPr>
          <p:cNvPr id="9" name="TextBox 8"/>
          <p:cNvSpPr txBox="1"/>
          <p:nvPr/>
        </p:nvSpPr>
        <p:spPr>
          <a:xfrm>
            <a:off x="368642" y="1772816"/>
            <a:ext cx="8622320" cy="3788858"/>
          </a:xfrm>
          <a:prstGeom prst="rect">
            <a:avLst/>
          </a:prstGeom>
          <a:noFill/>
        </p:spPr>
        <p:txBody>
          <a:bodyPr wrap="square" rtlCol="0">
            <a:spAutoFit/>
          </a:bodyPr>
          <a:lstStyle/>
          <a:p>
            <a:pPr>
              <a:lnSpc>
                <a:spcPct val="150000"/>
              </a:lnSpc>
            </a:pPr>
            <a:r>
              <a:rPr lang="en-US" dirty="0"/>
              <a:t>Able to reliably and safely deploy, rollback and orchestrate software.</a:t>
            </a:r>
          </a:p>
          <a:p>
            <a:pPr>
              <a:lnSpc>
                <a:spcPct val="150000"/>
              </a:lnSpc>
            </a:pPr>
            <a:endParaRPr lang="en-US" dirty="0"/>
          </a:p>
          <a:p>
            <a:pPr>
              <a:lnSpc>
                <a:spcPct val="150000"/>
              </a:lnSpc>
            </a:pPr>
            <a:r>
              <a:rPr lang="en-US" b="1" dirty="0"/>
              <a:t>List of strategies:</a:t>
            </a:r>
          </a:p>
          <a:p>
            <a:pPr marL="285750" indent="-285750">
              <a:lnSpc>
                <a:spcPct val="150000"/>
              </a:lnSpc>
              <a:buFont typeface="Arial" panose="020B0604020202020204" pitchFamily="34" charset="0"/>
              <a:buChar char="•"/>
            </a:pPr>
            <a:r>
              <a:rPr lang="en-US" b="1" dirty="0"/>
              <a:t>Recreate</a:t>
            </a:r>
          </a:p>
          <a:p>
            <a:pPr marL="285750" indent="-285750">
              <a:lnSpc>
                <a:spcPct val="150000"/>
              </a:lnSpc>
              <a:buFont typeface="Arial" panose="020B0604020202020204" pitchFamily="34" charset="0"/>
              <a:buChar char="•"/>
            </a:pPr>
            <a:r>
              <a:rPr lang="en-US" b="1" dirty="0"/>
              <a:t>Ramped (Rolling update) Deployments</a:t>
            </a:r>
          </a:p>
          <a:p>
            <a:pPr marL="285750" indent="-285750">
              <a:lnSpc>
                <a:spcPct val="150000"/>
              </a:lnSpc>
              <a:buFont typeface="Arial" panose="020B0604020202020204" pitchFamily="34" charset="0"/>
              <a:buChar char="•"/>
            </a:pPr>
            <a:r>
              <a:rPr lang="en-US" dirty="0"/>
              <a:t>Blue/Green Deployments</a:t>
            </a:r>
          </a:p>
          <a:p>
            <a:pPr marL="285750" indent="-285750">
              <a:lnSpc>
                <a:spcPct val="150000"/>
              </a:lnSpc>
              <a:buFont typeface="Arial" panose="020B0604020202020204" pitchFamily="34" charset="0"/>
              <a:buChar char="•"/>
            </a:pPr>
            <a:r>
              <a:rPr lang="en-US" dirty="0"/>
              <a:t>Canary Releases</a:t>
            </a:r>
          </a:p>
          <a:p>
            <a:pPr marL="285750" indent="-285750">
              <a:lnSpc>
                <a:spcPct val="150000"/>
              </a:lnSpc>
              <a:buFont typeface="Arial" panose="020B0604020202020204" pitchFamily="34" charset="0"/>
              <a:buChar char="•"/>
            </a:pPr>
            <a:r>
              <a:rPr lang="en-US" dirty="0"/>
              <a:t>A/B Testing</a:t>
            </a:r>
          </a:p>
          <a:p>
            <a:pPr>
              <a:lnSpc>
                <a:spcPct val="150000"/>
              </a:lnSpc>
            </a:pPr>
            <a:endParaRPr lang="en-US" dirty="0"/>
          </a:p>
        </p:txBody>
      </p:sp>
    </p:spTree>
    <p:extLst>
      <p:ext uri="{BB962C8B-B14F-4D97-AF65-F5344CB8AC3E}">
        <p14:creationId xmlns:p14="http://schemas.microsoft.com/office/powerpoint/2010/main" val="3438917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2"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5"/>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7474166" y="6252638"/>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4"/>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11</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352010" y="503025"/>
            <a:ext cx="8439983"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Strategies - Recreate</a:t>
            </a:r>
          </a:p>
        </p:txBody>
      </p:sp>
      <p:sp>
        <p:nvSpPr>
          <p:cNvPr id="9" name="TextBox 8"/>
          <p:cNvSpPr txBox="1"/>
          <p:nvPr/>
        </p:nvSpPr>
        <p:spPr>
          <a:xfrm>
            <a:off x="366998" y="1518112"/>
            <a:ext cx="8622320" cy="461665"/>
          </a:xfrm>
          <a:prstGeom prst="rect">
            <a:avLst/>
          </a:prstGeom>
          <a:noFill/>
        </p:spPr>
        <p:txBody>
          <a:bodyPr wrap="square" rtlCol="0">
            <a:spAutoFit/>
          </a:bodyPr>
          <a:lstStyle/>
          <a:p>
            <a:r>
              <a:rPr lang="en-US" sz="2400" b="1" dirty="0"/>
              <a:t>Recreate</a:t>
            </a:r>
            <a:r>
              <a:rPr lang="en-US" sz="2400" dirty="0"/>
              <a:t> – </a:t>
            </a:r>
          </a:p>
        </p:txBody>
      </p:sp>
      <p:sp>
        <p:nvSpPr>
          <p:cNvPr id="2" name="Rectangle 1">
            <a:extLst>
              <a:ext uri="{FF2B5EF4-FFF2-40B4-BE49-F238E27FC236}">
                <a16:creationId xmlns:a16="http://schemas.microsoft.com/office/drawing/2014/main" id="{56EE5B7C-2895-6942-8496-D9B43AFD43FD}"/>
              </a:ext>
            </a:extLst>
          </p:cNvPr>
          <p:cNvSpPr/>
          <p:nvPr/>
        </p:nvSpPr>
        <p:spPr>
          <a:xfrm>
            <a:off x="366998" y="2243011"/>
            <a:ext cx="2723762" cy="3139321"/>
          </a:xfrm>
          <a:prstGeom prst="rect">
            <a:avLst/>
          </a:prstGeom>
          <a:ln>
            <a:solidFill>
              <a:schemeClr val="accent1"/>
            </a:solidFill>
          </a:ln>
        </p:spPr>
        <p:txBody>
          <a:bodyPr wrap="square">
            <a:spAutoFit/>
          </a:bodyPr>
          <a:lstStyle/>
          <a:p>
            <a:r>
              <a:rPr lang="en-US" dirty="0">
                <a:latin typeface="Calibri" panose="020F0502020204030204" pitchFamily="34" charset="0"/>
                <a:cs typeface="Calibri" panose="020F0502020204030204" pitchFamily="34" charset="0"/>
              </a:rPr>
              <a:t>spec:</a:t>
            </a:r>
          </a:p>
          <a:p>
            <a:r>
              <a:rPr lang="en-US" dirty="0">
                <a:latin typeface="Calibri" panose="020F0502020204030204" pitchFamily="34" charset="0"/>
                <a:cs typeface="Calibri" panose="020F0502020204030204" pitchFamily="34" charset="0"/>
              </a:rPr>
              <a:t>  replicas: 3</a:t>
            </a:r>
          </a:p>
          <a:p>
            <a:r>
              <a:rPr lang="en-US" dirty="0">
                <a:latin typeface="Calibri" panose="020F0502020204030204" pitchFamily="34" charset="0"/>
                <a:cs typeface="Calibri" panose="020F0502020204030204" pitchFamily="34" charset="0"/>
              </a:rPr>
              <a:t>  selector:</a:t>
            </a:r>
          </a:p>
          <a:p>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matchLabels</a:t>
            </a:r>
            <a:r>
              <a:rPr lang="en-US" dirty="0">
                <a:latin typeface="Calibri" panose="020F0502020204030204" pitchFamily="34" charset="0"/>
                <a:cs typeface="Calibri" panose="020F0502020204030204" pitchFamily="34" charset="0"/>
              </a:rPr>
              <a:t>:</a:t>
            </a:r>
          </a:p>
          <a:p>
            <a:r>
              <a:rPr lang="en-US" dirty="0">
                <a:latin typeface="Calibri" panose="020F0502020204030204" pitchFamily="34" charset="0"/>
                <a:cs typeface="Calibri" panose="020F0502020204030204" pitchFamily="34" charset="0"/>
              </a:rPr>
              <a:t>      app: my-app</a:t>
            </a:r>
          </a:p>
          <a:p>
            <a:r>
              <a:rPr lang="en-US" dirty="0">
                <a:latin typeface="Calibri" panose="020F0502020204030204" pitchFamily="34" charset="0"/>
                <a:cs typeface="Calibri" panose="020F0502020204030204" pitchFamily="34" charset="0"/>
              </a:rPr>
              <a:t> </a:t>
            </a:r>
            <a:r>
              <a:rPr lang="en-US" dirty="0">
                <a:highlight>
                  <a:srgbClr val="FFFF00"/>
                </a:highlight>
                <a:latin typeface="Calibri" panose="020F0502020204030204" pitchFamily="34" charset="0"/>
                <a:cs typeface="Calibri" panose="020F0502020204030204" pitchFamily="34" charset="0"/>
              </a:rPr>
              <a:t> strategy:</a:t>
            </a:r>
          </a:p>
          <a:p>
            <a:r>
              <a:rPr lang="en-US" dirty="0">
                <a:highlight>
                  <a:srgbClr val="FFFF00"/>
                </a:highlight>
                <a:latin typeface="Calibri" panose="020F0502020204030204" pitchFamily="34" charset="0"/>
                <a:cs typeface="Calibri" panose="020F0502020204030204" pitchFamily="34" charset="0"/>
              </a:rPr>
              <a:t>    type: Recreate</a:t>
            </a:r>
          </a:p>
          <a:p>
            <a:r>
              <a:rPr lang="en-US" dirty="0">
                <a:latin typeface="Calibri" panose="020F0502020204030204" pitchFamily="34" charset="0"/>
                <a:cs typeface="Calibri" panose="020F0502020204030204" pitchFamily="34" charset="0"/>
              </a:rPr>
              <a:t>    spec:</a:t>
            </a:r>
          </a:p>
          <a:p>
            <a:r>
              <a:rPr lang="en-US" dirty="0">
                <a:latin typeface="Calibri" panose="020F0502020204030204" pitchFamily="34" charset="0"/>
                <a:cs typeface="Calibri" panose="020F0502020204030204" pitchFamily="34" charset="0"/>
              </a:rPr>
              <a:t>      containers:</a:t>
            </a:r>
          </a:p>
          <a:p>
            <a:r>
              <a:rPr lang="en-US" dirty="0">
                <a:latin typeface="Calibri" panose="020F0502020204030204" pitchFamily="34" charset="0"/>
                <a:cs typeface="Calibri" panose="020F0502020204030204" pitchFamily="34" charset="0"/>
              </a:rPr>
              <a:t>      - name: my-app</a:t>
            </a:r>
          </a:p>
          <a:p>
            <a:r>
              <a:rPr lang="en-US" dirty="0">
                <a:latin typeface="Calibri" panose="020F0502020204030204" pitchFamily="34" charset="0"/>
                <a:cs typeface="Calibri" panose="020F0502020204030204" pitchFamily="34" charset="0"/>
              </a:rPr>
              <a:t>        image: my-image</a:t>
            </a:r>
            <a:endParaRPr lang="en-US" dirty="0">
              <a:effectLst/>
              <a:latin typeface="Calibri" panose="020F050202020403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93A56B08-C4D9-2548-AB64-DF2D4508C31F}"/>
              </a:ext>
            </a:extLst>
          </p:cNvPr>
          <p:cNvSpPr/>
          <p:nvPr/>
        </p:nvSpPr>
        <p:spPr>
          <a:xfrm>
            <a:off x="3401173" y="2436823"/>
            <a:ext cx="5588145"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t>terminate all the running instances then recreate them with the newer version</a:t>
            </a:r>
          </a:p>
          <a:p>
            <a:pPr marL="285750" indent="-285750">
              <a:lnSpc>
                <a:spcPct val="150000"/>
              </a:lnSpc>
              <a:buFont typeface="Arial" panose="020B0604020202020204" pitchFamily="34" charset="0"/>
              <a:buChar char="•"/>
            </a:pPr>
            <a:r>
              <a:rPr lang="en-US" dirty="0"/>
              <a:t>application state entirely renewed</a:t>
            </a:r>
            <a:endParaRPr lang="en-US" dirty="0">
              <a:latin typeface="medium-content-serif-font"/>
            </a:endParaRPr>
          </a:p>
          <a:p>
            <a:pPr marL="285750" indent="-285750">
              <a:lnSpc>
                <a:spcPct val="150000"/>
              </a:lnSpc>
              <a:buFont typeface="Arial" panose="020B0604020202020204" pitchFamily="34" charset="0"/>
              <a:buChar char="•"/>
            </a:pPr>
            <a:r>
              <a:rPr lang="en-US" dirty="0">
                <a:latin typeface="medium-content-serif-font"/>
              </a:rPr>
              <a:t>not a true continuous deployment strategy</a:t>
            </a:r>
          </a:p>
          <a:p>
            <a:pPr marL="285750" indent="-285750">
              <a:lnSpc>
                <a:spcPct val="150000"/>
              </a:lnSpc>
              <a:buFont typeface="Arial" panose="020B0604020202020204" pitchFamily="34" charset="0"/>
              <a:buChar char="•"/>
            </a:pPr>
            <a:r>
              <a:rPr lang="en-US" dirty="0"/>
              <a:t>downtime</a:t>
            </a:r>
          </a:p>
          <a:p>
            <a:pPr marL="285750" indent="-285750">
              <a:lnSpc>
                <a:spcPct val="150000"/>
              </a:lnSpc>
              <a:buFont typeface="Arial" panose="020B0604020202020204" pitchFamily="34" charset="0"/>
              <a:buChar char="•"/>
            </a:pPr>
            <a:r>
              <a:rPr lang="en-US" dirty="0"/>
              <a:t>conceptual simplicity</a:t>
            </a:r>
          </a:p>
        </p:txBody>
      </p:sp>
    </p:spTree>
    <p:extLst>
      <p:ext uri="{BB962C8B-B14F-4D97-AF65-F5344CB8AC3E}">
        <p14:creationId xmlns:p14="http://schemas.microsoft.com/office/powerpoint/2010/main" val="20227635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2"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5"/>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7474166" y="6252638"/>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4"/>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12</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352010" y="503025"/>
            <a:ext cx="8439983"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002060"/>
                </a:solidFill>
              </a:rPr>
              <a:t>Strategies – Ramped or Rolling update</a:t>
            </a:r>
          </a:p>
        </p:txBody>
      </p:sp>
      <p:sp>
        <p:nvSpPr>
          <p:cNvPr id="9" name="TextBox 8"/>
          <p:cNvSpPr txBox="1"/>
          <p:nvPr/>
        </p:nvSpPr>
        <p:spPr>
          <a:xfrm>
            <a:off x="397682" y="1262901"/>
            <a:ext cx="8622320" cy="461665"/>
          </a:xfrm>
          <a:prstGeom prst="rect">
            <a:avLst/>
          </a:prstGeom>
          <a:noFill/>
        </p:spPr>
        <p:txBody>
          <a:bodyPr wrap="square" rtlCol="0">
            <a:spAutoFit/>
          </a:bodyPr>
          <a:lstStyle/>
          <a:p>
            <a:r>
              <a:rPr lang="en-US" sz="2400" b="1" dirty="0"/>
              <a:t>Ramped or Rolling Update</a:t>
            </a:r>
          </a:p>
        </p:txBody>
      </p:sp>
      <p:pic>
        <p:nvPicPr>
          <p:cNvPr id="12" name="Picture 11">
            <a:extLst>
              <a:ext uri="{FF2B5EF4-FFF2-40B4-BE49-F238E27FC236}">
                <a16:creationId xmlns:a16="http://schemas.microsoft.com/office/drawing/2014/main" id="{1BD00690-DB22-D84A-930F-002656C1A4DC}"/>
              </a:ext>
            </a:extLst>
          </p:cNvPr>
          <p:cNvPicPr>
            <a:picLocks noChangeAspect="1"/>
          </p:cNvPicPr>
          <p:nvPr/>
        </p:nvPicPr>
        <p:blipFill>
          <a:blip r:embed="rId5"/>
          <a:stretch>
            <a:fillRect/>
          </a:stretch>
        </p:blipFill>
        <p:spPr>
          <a:xfrm>
            <a:off x="70934" y="1994896"/>
            <a:ext cx="5826422" cy="3460445"/>
          </a:xfrm>
          <a:prstGeom prst="rect">
            <a:avLst/>
          </a:prstGeom>
        </p:spPr>
      </p:pic>
      <p:sp>
        <p:nvSpPr>
          <p:cNvPr id="13" name="Rectangle 12">
            <a:extLst>
              <a:ext uri="{FF2B5EF4-FFF2-40B4-BE49-F238E27FC236}">
                <a16:creationId xmlns:a16="http://schemas.microsoft.com/office/drawing/2014/main" id="{9D6DD745-1015-BE43-A79E-E93B52E08928}"/>
              </a:ext>
            </a:extLst>
          </p:cNvPr>
          <p:cNvSpPr/>
          <p:nvPr/>
        </p:nvSpPr>
        <p:spPr>
          <a:xfrm>
            <a:off x="5748237" y="2143484"/>
            <a:ext cx="3255083"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0000"/>
                </a:solidFill>
                <a:latin typeface="route_159_light"/>
              </a:rPr>
              <a:t>A secondary </a:t>
            </a:r>
            <a:r>
              <a:rPr lang="en-US" dirty="0" err="1">
                <a:solidFill>
                  <a:srgbClr val="000000"/>
                </a:solidFill>
                <a:latin typeface="route_159_light"/>
              </a:rPr>
              <a:t>ReplicaSet</a:t>
            </a:r>
            <a:r>
              <a:rPr lang="en-US" dirty="0">
                <a:solidFill>
                  <a:srgbClr val="000000"/>
                </a:solidFill>
                <a:latin typeface="route_159_light"/>
              </a:rPr>
              <a:t> is created with the new version of the application</a:t>
            </a:r>
          </a:p>
          <a:p>
            <a:pPr marL="285750" indent="-285750">
              <a:lnSpc>
                <a:spcPct val="150000"/>
              </a:lnSpc>
              <a:buFont typeface="Arial" panose="020B0604020202020204" pitchFamily="34" charset="0"/>
              <a:buChar char="•"/>
            </a:pPr>
            <a:r>
              <a:rPr lang="en-US" dirty="0">
                <a:solidFill>
                  <a:srgbClr val="000000"/>
                </a:solidFill>
                <a:latin typeface="route_159_light"/>
              </a:rPr>
              <a:t>The number of replicas of the old version is decreased and the new version is increased</a:t>
            </a:r>
          </a:p>
          <a:p>
            <a:pPr marL="285750" indent="-285750">
              <a:lnSpc>
                <a:spcPct val="150000"/>
              </a:lnSpc>
              <a:buFont typeface="Arial" panose="020B0604020202020204" pitchFamily="34" charset="0"/>
              <a:buChar char="•"/>
            </a:pPr>
            <a:r>
              <a:rPr lang="en-US" dirty="0">
                <a:solidFill>
                  <a:srgbClr val="000000"/>
                </a:solidFill>
                <a:latin typeface="route_159_light"/>
              </a:rPr>
              <a:t>Until the correct number of replicas is reached</a:t>
            </a:r>
            <a:endParaRPr lang="en-US" dirty="0"/>
          </a:p>
        </p:txBody>
      </p:sp>
    </p:spTree>
    <p:extLst>
      <p:ext uri="{BB962C8B-B14F-4D97-AF65-F5344CB8AC3E}">
        <p14:creationId xmlns:p14="http://schemas.microsoft.com/office/powerpoint/2010/main" val="27653300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2"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5"/>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7474166" y="6252638"/>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4"/>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13</a:t>
            </a:fld>
            <a:endParaRPr lang="en-US" sz="1600" dirty="0"/>
          </a:p>
        </p:txBody>
      </p:sp>
      <p:sp>
        <p:nvSpPr>
          <p:cNvPr id="11" name="Title 1">
            <a:extLst>
              <a:ext uri="{FF2B5EF4-FFF2-40B4-BE49-F238E27FC236}">
                <a16:creationId xmlns:a16="http://schemas.microsoft.com/office/drawing/2014/main" id="{A8E01E72-5062-134D-91CF-7428344A59F0}"/>
              </a:ext>
            </a:extLst>
          </p:cNvPr>
          <p:cNvSpPr txBox="1">
            <a:spLocks/>
          </p:cNvSpPr>
          <p:nvPr/>
        </p:nvSpPr>
        <p:spPr>
          <a:xfrm>
            <a:off x="352010" y="503025"/>
            <a:ext cx="8439983"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002060"/>
                </a:solidFill>
              </a:rPr>
              <a:t>Strategies – Ramped or Rolling update</a:t>
            </a:r>
          </a:p>
        </p:txBody>
      </p:sp>
      <p:sp>
        <p:nvSpPr>
          <p:cNvPr id="12" name="Rectangle 11">
            <a:extLst>
              <a:ext uri="{FF2B5EF4-FFF2-40B4-BE49-F238E27FC236}">
                <a16:creationId xmlns:a16="http://schemas.microsoft.com/office/drawing/2014/main" id="{5528834F-2A63-714A-B806-E2B5DE43858C}"/>
              </a:ext>
            </a:extLst>
          </p:cNvPr>
          <p:cNvSpPr/>
          <p:nvPr/>
        </p:nvSpPr>
        <p:spPr>
          <a:xfrm>
            <a:off x="592930" y="1631927"/>
            <a:ext cx="8299549" cy="1200329"/>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Best Practice</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Should be accompanied by some kind of a basic health check</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To verify the new instances are ready to provide services</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To avoid downtime</a:t>
            </a:r>
          </a:p>
        </p:txBody>
      </p:sp>
      <p:sp>
        <p:nvSpPr>
          <p:cNvPr id="13" name="Rectangle 12">
            <a:extLst>
              <a:ext uri="{FF2B5EF4-FFF2-40B4-BE49-F238E27FC236}">
                <a16:creationId xmlns:a16="http://schemas.microsoft.com/office/drawing/2014/main" id="{41E0BEFA-6F9C-0B4D-96BF-6BDC9EC22A16}"/>
              </a:ext>
            </a:extLst>
          </p:cNvPr>
          <p:cNvSpPr/>
          <p:nvPr/>
        </p:nvSpPr>
        <p:spPr>
          <a:xfrm>
            <a:off x="600702" y="3184370"/>
            <a:ext cx="7849333" cy="1200329"/>
          </a:xfrm>
          <a:prstGeom prst="rect">
            <a:avLst/>
          </a:prstGeom>
        </p:spPr>
        <p:txBody>
          <a:bodyPr wrap="square">
            <a:spAutoFit/>
          </a:bodyPr>
          <a:lstStyle/>
          <a:p>
            <a:pPr marL="285750" indent="-285750">
              <a:buFont typeface="Arial" panose="020B0604020202020204" pitchFamily="34" charset="0"/>
              <a:buChar char="•"/>
            </a:pPr>
            <a:r>
              <a:rPr lang="en-US" b="1" dirty="0">
                <a:latin typeface="Calibri" panose="020F0502020204030204" pitchFamily="34" charset="0"/>
                <a:cs typeface="Calibri" panose="020F0502020204030204" pitchFamily="34" charset="0"/>
              </a:rPr>
              <a:t>Keep in mind</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 old and the new version run side by side.</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Requires full backward compatibility of our API and schema changes</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Careful API versioning whenever backward compatibility gets broken.</a:t>
            </a:r>
          </a:p>
        </p:txBody>
      </p:sp>
      <p:sp>
        <p:nvSpPr>
          <p:cNvPr id="14" name="Rectangle 13">
            <a:extLst>
              <a:ext uri="{FF2B5EF4-FFF2-40B4-BE49-F238E27FC236}">
                <a16:creationId xmlns:a16="http://schemas.microsoft.com/office/drawing/2014/main" id="{2AB20334-4710-CF4F-854E-0729855DD296}"/>
              </a:ext>
            </a:extLst>
          </p:cNvPr>
          <p:cNvSpPr/>
          <p:nvPr/>
        </p:nvSpPr>
        <p:spPr>
          <a:xfrm>
            <a:off x="467543" y="4955284"/>
            <a:ext cx="7982491" cy="646331"/>
          </a:xfrm>
          <a:prstGeom prst="rect">
            <a:avLst/>
          </a:prstGeom>
        </p:spPr>
        <p:txBody>
          <a:bodyPr wrap="square">
            <a:spAutoFit/>
          </a:bodyPr>
          <a:lstStyle/>
          <a:p>
            <a:pPr marL="285750" indent="-285750">
              <a:buFont typeface="Wingdings" pitchFamily="2" charset="2"/>
              <a:buChar char="Ø"/>
            </a:pPr>
            <a:r>
              <a:rPr lang="en-US" dirty="0">
                <a:solidFill>
                  <a:schemeClr val="dk1"/>
                </a:solidFill>
                <a:ea typeface="Calibri"/>
                <a:cs typeface="Calibri"/>
                <a:sym typeface="Calibri"/>
              </a:rPr>
              <a:t>If deployment exposed as service, the service will load-balance traffic to only active and available pods</a:t>
            </a:r>
            <a:endParaRPr lang="en-US" dirty="0"/>
          </a:p>
        </p:txBody>
      </p:sp>
    </p:spTree>
    <p:extLst>
      <p:ext uri="{BB962C8B-B14F-4D97-AF65-F5344CB8AC3E}">
        <p14:creationId xmlns:p14="http://schemas.microsoft.com/office/powerpoint/2010/main" val="35477722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2"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5"/>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7474166" y="6252638"/>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4"/>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14</a:t>
            </a:fld>
            <a:endParaRPr lang="en-US" sz="1600" dirty="0"/>
          </a:p>
        </p:txBody>
      </p:sp>
      <p:sp>
        <p:nvSpPr>
          <p:cNvPr id="2" name="Rectangle 1">
            <a:extLst>
              <a:ext uri="{FF2B5EF4-FFF2-40B4-BE49-F238E27FC236}">
                <a16:creationId xmlns:a16="http://schemas.microsoft.com/office/drawing/2014/main" id="{846CA766-9D54-204D-A4B3-249B95ED0E5E}"/>
              </a:ext>
            </a:extLst>
          </p:cNvPr>
          <p:cNvSpPr/>
          <p:nvPr/>
        </p:nvSpPr>
        <p:spPr>
          <a:xfrm>
            <a:off x="592931" y="1534887"/>
            <a:ext cx="8199062" cy="4139595"/>
          </a:xfrm>
          <a:prstGeom prst="rect">
            <a:avLst/>
          </a:prstGeom>
        </p:spPr>
        <p:txBody>
          <a:bodyPr wrap="square">
            <a:spAutoFit/>
          </a:bodyPr>
          <a:lstStyle/>
          <a:p>
            <a:pPr fontAlgn="base"/>
            <a:r>
              <a:rPr lang="en-US" sz="1700" dirty="0">
                <a:latin typeface="Calibri" panose="020F0502020204030204" pitchFamily="34" charset="0"/>
                <a:cs typeface="Calibri" panose="020F0502020204030204" pitchFamily="34" charset="0"/>
              </a:rPr>
              <a:t>spec:</a:t>
            </a:r>
          </a:p>
          <a:p>
            <a:pPr fontAlgn="base"/>
            <a:r>
              <a:rPr lang="en-US" sz="1700" dirty="0">
                <a:latin typeface="Calibri" panose="020F0502020204030204" pitchFamily="34" charset="0"/>
                <a:cs typeface="Calibri" panose="020F0502020204030204" pitchFamily="34" charset="0"/>
              </a:rPr>
              <a:t>  replicas: 3</a:t>
            </a:r>
          </a:p>
          <a:p>
            <a:pPr fontAlgn="base"/>
            <a:r>
              <a:rPr lang="en-US" sz="1700" dirty="0">
                <a:latin typeface="Calibri" panose="020F0502020204030204" pitchFamily="34" charset="0"/>
                <a:cs typeface="Calibri" panose="020F0502020204030204" pitchFamily="34" charset="0"/>
              </a:rPr>
              <a:t>  </a:t>
            </a:r>
            <a:r>
              <a:rPr lang="en-US" sz="1700" dirty="0">
                <a:highlight>
                  <a:srgbClr val="FFFF00"/>
                </a:highlight>
                <a:latin typeface="Calibri" panose="020F0502020204030204" pitchFamily="34" charset="0"/>
                <a:cs typeface="Calibri" panose="020F0502020204030204" pitchFamily="34" charset="0"/>
              </a:rPr>
              <a:t>strategy:</a:t>
            </a:r>
          </a:p>
          <a:p>
            <a:pPr fontAlgn="base"/>
            <a:r>
              <a:rPr lang="en-US" sz="1700" dirty="0">
                <a:highlight>
                  <a:srgbClr val="FFFF00"/>
                </a:highlight>
                <a:latin typeface="Calibri" panose="020F0502020204030204" pitchFamily="34" charset="0"/>
                <a:cs typeface="Calibri" panose="020F0502020204030204" pitchFamily="34" charset="0"/>
              </a:rPr>
              <a:t>    type: </a:t>
            </a:r>
            <a:r>
              <a:rPr lang="en-US" sz="1700" dirty="0" err="1">
                <a:highlight>
                  <a:srgbClr val="FFFF00"/>
                </a:highlight>
                <a:latin typeface="Calibri" panose="020F0502020204030204" pitchFamily="34" charset="0"/>
                <a:cs typeface="Calibri" panose="020F0502020204030204" pitchFamily="34" charset="0"/>
              </a:rPr>
              <a:t>RollingUpdate</a:t>
            </a:r>
            <a:endParaRPr lang="en-US" sz="1700" dirty="0">
              <a:highlight>
                <a:srgbClr val="FFFF00"/>
              </a:highlight>
              <a:latin typeface="Calibri" panose="020F0502020204030204" pitchFamily="34" charset="0"/>
              <a:cs typeface="Calibri" panose="020F0502020204030204" pitchFamily="34" charset="0"/>
            </a:endParaRPr>
          </a:p>
          <a:p>
            <a:pPr fontAlgn="base"/>
            <a:r>
              <a:rPr lang="en-US" sz="1700" dirty="0">
                <a:latin typeface="Calibri" panose="020F0502020204030204" pitchFamily="34" charset="0"/>
                <a:cs typeface="Calibri" panose="020F0502020204030204" pitchFamily="34" charset="0"/>
              </a:rPr>
              <a:t>    </a:t>
            </a:r>
            <a:r>
              <a:rPr lang="en-US" sz="1700" dirty="0" err="1">
                <a:latin typeface="Calibri" panose="020F0502020204030204" pitchFamily="34" charset="0"/>
                <a:cs typeface="Calibri" panose="020F0502020204030204" pitchFamily="34" charset="0"/>
              </a:rPr>
              <a:t>rollingUpdate</a:t>
            </a:r>
            <a:r>
              <a:rPr lang="en-US" sz="1700" dirty="0">
                <a:latin typeface="Calibri" panose="020F0502020204030204" pitchFamily="34" charset="0"/>
                <a:cs typeface="Calibri" panose="020F0502020204030204" pitchFamily="34" charset="0"/>
              </a:rPr>
              <a:t>:</a:t>
            </a:r>
          </a:p>
          <a:p>
            <a:pPr fontAlgn="base"/>
            <a:r>
              <a:rPr lang="en-US" sz="1700" dirty="0">
                <a:latin typeface="Calibri" panose="020F0502020204030204" pitchFamily="34" charset="0"/>
                <a:cs typeface="Calibri" panose="020F0502020204030204" pitchFamily="34" charset="0"/>
              </a:rPr>
              <a:t>      </a:t>
            </a:r>
            <a:r>
              <a:rPr lang="en-US" sz="1700" dirty="0" err="1">
                <a:latin typeface="Calibri" panose="020F0502020204030204" pitchFamily="34" charset="0"/>
                <a:cs typeface="Calibri" panose="020F0502020204030204" pitchFamily="34" charset="0"/>
              </a:rPr>
              <a:t>maxSurge</a:t>
            </a:r>
            <a:r>
              <a:rPr lang="en-US" sz="1700" dirty="0">
                <a:latin typeface="Calibri" panose="020F0502020204030204" pitchFamily="34" charset="0"/>
                <a:cs typeface="Calibri" panose="020F0502020204030204" pitchFamily="34" charset="0"/>
              </a:rPr>
              <a:t>: 2 or x%               </a:t>
            </a:r>
            <a:r>
              <a:rPr lang="en-US" sz="1700" dirty="0">
                <a:solidFill>
                  <a:schemeClr val="tx2"/>
                </a:solidFill>
                <a:latin typeface="Calibri" panose="020F0502020204030204" pitchFamily="34" charset="0"/>
                <a:cs typeface="Calibri" panose="020F0502020204030204" pitchFamily="34" charset="0"/>
              </a:rPr>
              <a:t># max number of pods can be created over desired</a:t>
            </a:r>
          </a:p>
          <a:p>
            <a:pPr fontAlgn="base"/>
            <a:r>
              <a:rPr lang="en-US" sz="1700" dirty="0">
                <a:solidFill>
                  <a:schemeClr val="tx2"/>
                </a:solidFill>
                <a:latin typeface="Calibri" panose="020F0502020204030204" pitchFamily="34" charset="0"/>
                <a:cs typeface="Calibri" panose="020F0502020204030204" pitchFamily="34" charset="0"/>
              </a:rPr>
              <a:t>      </a:t>
            </a:r>
            <a:r>
              <a:rPr lang="en-US" sz="1700" dirty="0" err="1">
                <a:latin typeface="Calibri" panose="020F0502020204030204" pitchFamily="34" charset="0"/>
                <a:cs typeface="Calibri" panose="020F0502020204030204" pitchFamily="34" charset="0"/>
              </a:rPr>
              <a:t>maxUnavailable</a:t>
            </a:r>
            <a:r>
              <a:rPr lang="en-US" sz="1700" dirty="0">
                <a:latin typeface="Calibri" panose="020F0502020204030204" pitchFamily="34" charset="0"/>
                <a:cs typeface="Calibri" panose="020F0502020204030204" pitchFamily="34" charset="0"/>
              </a:rPr>
              <a:t>: 1 or x%    </a:t>
            </a:r>
            <a:r>
              <a:rPr lang="en-US" sz="1700" dirty="0">
                <a:solidFill>
                  <a:schemeClr val="tx2"/>
                </a:solidFill>
                <a:latin typeface="Calibri" panose="020F0502020204030204" pitchFamily="34" charset="0"/>
                <a:cs typeface="Calibri" panose="020F0502020204030204" pitchFamily="34" charset="0"/>
              </a:rPr>
              <a:t># define how many pods can be unavailable</a:t>
            </a:r>
          </a:p>
          <a:p>
            <a:pPr fontAlgn="base"/>
            <a:r>
              <a:rPr lang="en-US" sz="1600" dirty="0"/>
              <a:t>containers:</a:t>
            </a:r>
            <a:br>
              <a:rPr lang="en-US" sz="1600" dirty="0"/>
            </a:br>
            <a:r>
              <a:rPr lang="en-US" sz="1600" dirty="0"/>
              <a:t>- image: nginx:2.0</a:t>
            </a:r>
          </a:p>
          <a:p>
            <a:pPr fontAlgn="base"/>
            <a:r>
              <a:rPr lang="en-US" sz="1600" dirty="0">
                <a:highlight>
                  <a:srgbClr val="FFFF00"/>
                </a:highlight>
              </a:rPr>
              <a:t>  </a:t>
            </a:r>
            <a:r>
              <a:rPr lang="en-US" sz="1600" dirty="0" err="1">
                <a:highlight>
                  <a:srgbClr val="FFFF00"/>
                </a:highlight>
              </a:rPr>
              <a:t>readinessProbe</a:t>
            </a:r>
            <a:r>
              <a:rPr lang="en-US" sz="1600" dirty="0">
                <a:highlight>
                  <a:srgbClr val="FFFF00"/>
                </a:highlight>
              </a:rPr>
              <a:t>: </a:t>
            </a:r>
            <a:r>
              <a:rPr lang="en-US" sz="1600" dirty="0"/>
              <a:t>      </a:t>
            </a:r>
            <a:r>
              <a:rPr lang="en-US" sz="1600" dirty="0">
                <a:solidFill>
                  <a:schemeClr val="tx2"/>
                </a:solidFill>
              </a:rPr>
              <a:t> # when the container is ready to accept traffic </a:t>
            </a:r>
            <a:br>
              <a:rPr lang="en-US" sz="1600" dirty="0">
                <a:solidFill>
                  <a:schemeClr val="tx2"/>
                </a:solidFill>
              </a:rPr>
            </a:br>
            <a:r>
              <a:rPr lang="en-US" sz="1600" dirty="0"/>
              <a:t>    </a:t>
            </a:r>
            <a:r>
              <a:rPr lang="en-US" sz="1600" dirty="0" err="1"/>
              <a:t>httpGet</a:t>
            </a:r>
            <a:r>
              <a:rPr lang="en-US" sz="1600" dirty="0"/>
              <a:t>:</a:t>
            </a:r>
            <a:br>
              <a:rPr lang="en-US" sz="1600" dirty="0"/>
            </a:br>
            <a:r>
              <a:rPr lang="en-US" sz="1600" dirty="0"/>
              <a:t>      path: /</a:t>
            </a:r>
            <a:br>
              <a:rPr lang="en-US" sz="1600" dirty="0"/>
            </a:br>
            <a:r>
              <a:rPr lang="en-US" sz="1600" dirty="0"/>
              <a:t>      port: 8080</a:t>
            </a:r>
            <a:br>
              <a:rPr lang="en-US" sz="1600" dirty="0"/>
            </a:br>
            <a:r>
              <a:rPr lang="en-US" sz="1600" dirty="0"/>
              <a:t>      </a:t>
            </a:r>
            <a:r>
              <a:rPr lang="en-US" sz="1600" dirty="0" err="1"/>
              <a:t>initialDelaySeconds</a:t>
            </a:r>
            <a:r>
              <a:rPr lang="en-US" sz="1600" dirty="0"/>
              <a:t>: 5</a:t>
            </a:r>
            <a:br>
              <a:rPr lang="en-US" sz="1600" dirty="0"/>
            </a:br>
            <a:r>
              <a:rPr lang="en-US" sz="1600" dirty="0"/>
              <a:t>      </a:t>
            </a:r>
            <a:r>
              <a:rPr lang="en-US" sz="1600" dirty="0" err="1"/>
              <a:t>periodSeconds</a:t>
            </a:r>
            <a:r>
              <a:rPr lang="en-US" sz="1600" dirty="0"/>
              <a:t>: 5</a:t>
            </a:r>
            <a:br>
              <a:rPr lang="en-US" sz="1600" dirty="0"/>
            </a:br>
            <a:r>
              <a:rPr lang="en-US" sz="1600" dirty="0"/>
              <a:t>      </a:t>
            </a:r>
            <a:r>
              <a:rPr lang="en-US" sz="1600" dirty="0" err="1"/>
              <a:t>successThreshold</a:t>
            </a:r>
            <a:r>
              <a:rPr lang="en-US" sz="1600" dirty="0"/>
              <a:t>: 1</a:t>
            </a:r>
            <a:endParaRPr lang="en-US" sz="1700" dirty="0">
              <a:solidFill>
                <a:schemeClr val="tx2"/>
              </a:solidFill>
              <a:latin typeface="Calibri" panose="020F0502020204030204" pitchFamily="34" charset="0"/>
              <a:cs typeface="Calibri" panose="020F0502020204030204" pitchFamily="34" charset="0"/>
            </a:endParaRPr>
          </a:p>
        </p:txBody>
      </p:sp>
      <p:sp>
        <p:nvSpPr>
          <p:cNvPr id="11" name="Title 1">
            <a:extLst>
              <a:ext uri="{FF2B5EF4-FFF2-40B4-BE49-F238E27FC236}">
                <a16:creationId xmlns:a16="http://schemas.microsoft.com/office/drawing/2014/main" id="{A8E01E72-5062-134D-91CF-7428344A59F0}"/>
              </a:ext>
            </a:extLst>
          </p:cNvPr>
          <p:cNvSpPr txBox="1">
            <a:spLocks/>
          </p:cNvSpPr>
          <p:nvPr/>
        </p:nvSpPr>
        <p:spPr>
          <a:xfrm>
            <a:off x="352010" y="503025"/>
            <a:ext cx="8439983"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002060"/>
                </a:solidFill>
              </a:rPr>
              <a:t>Strategies – Ramped or Rolling update</a:t>
            </a:r>
          </a:p>
        </p:txBody>
      </p:sp>
    </p:spTree>
    <p:extLst>
      <p:ext uri="{BB962C8B-B14F-4D97-AF65-F5344CB8AC3E}">
        <p14:creationId xmlns:p14="http://schemas.microsoft.com/office/powerpoint/2010/main" val="3808641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020" name="Google Shape;2020;p272"/>
          <p:cNvSpPr txBox="1">
            <a:spLocks noGrp="1"/>
          </p:cNvSpPr>
          <p:nvPr>
            <p:ph type="title"/>
          </p:nvPr>
        </p:nvSpPr>
        <p:spPr>
          <a:xfrm>
            <a:off x="755576" y="136529"/>
            <a:ext cx="7560840" cy="1158900"/>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accent3"/>
              </a:buClr>
              <a:buSzPts val="2400"/>
            </a:pPr>
            <a:r>
              <a:rPr lang="en-US" sz="2400" b="1" dirty="0">
                <a:solidFill>
                  <a:srgbClr val="000000"/>
                </a:solidFill>
                <a:latin typeface="Calibri"/>
                <a:ea typeface="Calibri"/>
                <a:cs typeface="Calibri"/>
                <a:sym typeface="Calibri"/>
              </a:rPr>
              <a:t>$ kubectl set image &lt;deployment&gt; &lt;new-image&gt;</a:t>
            </a:r>
            <a:endParaRPr sz="2400" b="1" dirty="0">
              <a:solidFill>
                <a:srgbClr val="000000"/>
              </a:solidFill>
              <a:latin typeface="Calibri"/>
              <a:ea typeface="Calibri"/>
              <a:cs typeface="Calibri"/>
              <a:sym typeface="Calibri"/>
            </a:endParaRPr>
          </a:p>
        </p:txBody>
      </p:sp>
      <p:pic>
        <p:nvPicPr>
          <p:cNvPr id="2021" name="Google Shape;2021;p272"/>
          <p:cNvPicPr preferRelativeResize="0"/>
          <p:nvPr/>
        </p:nvPicPr>
        <p:blipFill rotWithShape="1">
          <a:blip r:embed="rId3">
            <a:alphaModFix/>
          </a:blip>
          <a:srcRect/>
          <a:stretch/>
        </p:blipFill>
        <p:spPr>
          <a:xfrm>
            <a:off x="1143000" y="1295402"/>
            <a:ext cx="6858000" cy="3786133"/>
          </a:xfrm>
          <a:prstGeom prst="rect">
            <a:avLst/>
          </a:prstGeom>
          <a:noFill/>
          <a:ln>
            <a:noFill/>
          </a:ln>
        </p:spPr>
      </p:pic>
      <p:sp>
        <p:nvSpPr>
          <p:cNvPr id="2022" name="Google Shape;2022;p272"/>
          <p:cNvSpPr txBox="1"/>
          <p:nvPr/>
        </p:nvSpPr>
        <p:spPr>
          <a:xfrm>
            <a:off x="1331640" y="5257800"/>
            <a:ext cx="6669360" cy="685800"/>
          </a:xfrm>
          <a:prstGeom prst="rect">
            <a:avLst/>
          </a:prstGeom>
          <a:noFill/>
          <a:ln>
            <a:noFill/>
          </a:ln>
        </p:spPr>
        <p:txBody>
          <a:bodyPr spcFirstLastPara="1" wrap="square" lIns="91425" tIns="45700" rIns="91425" bIns="45700" anchor="t" anchorCtr="0">
            <a:noAutofit/>
          </a:bodyPr>
          <a:lstStyle/>
          <a:p>
            <a:pPr>
              <a:buClr>
                <a:schemeClr val="dk1"/>
              </a:buClr>
              <a:buSzPts val="450"/>
            </a:pPr>
            <a:r>
              <a:rPr lang="en-US" b="1" dirty="0">
                <a:solidFill>
                  <a:schemeClr val="dk1"/>
                </a:solidFill>
                <a:latin typeface="Calibri"/>
                <a:ea typeface="Calibri"/>
                <a:cs typeface="Calibri"/>
                <a:sym typeface="Calibri"/>
              </a:rPr>
              <a:t>Note: </a:t>
            </a:r>
            <a:r>
              <a:rPr lang="en-US" dirty="0">
                <a:solidFill>
                  <a:schemeClr val="dk1"/>
                </a:solidFill>
                <a:latin typeface="Calibri"/>
                <a:ea typeface="Calibri"/>
                <a:cs typeface="Calibri"/>
                <a:sym typeface="Calibri"/>
              </a:rPr>
              <a:t>Rolling updates can also be undone</a:t>
            </a:r>
            <a:endParaRPr dirty="0">
              <a:solidFill>
                <a:schemeClr val="dk1"/>
              </a:solidFill>
              <a:latin typeface="Arial"/>
              <a:ea typeface="Arial"/>
              <a:cs typeface="Arial"/>
              <a:sym typeface="Arial"/>
            </a:endParaRPr>
          </a:p>
        </p:txBody>
      </p:sp>
      <p:cxnSp>
        <p:nvCxnSpPr>
          <p:cNvPr id="5" name="Straight Connector 4">
            <a:extLst>
              <a:ext uri="{FF2B5EF4-FFF2-40B4-BE49-F238E27FC236}">
                <a16:creationId xmlns:a16="http://schemas.microsoft.com/office/drawing/2014/main" id="{D2EB4841-4E96-487D-ABC4-B5548C00F462}"/>
              </a:ext>
            </a:extLst>
          </p:cNvPr>
          <p:cNvCxnSpPr>
            <a:cxnSpLocks/>
          </p:cNvCxnSpPr>
          <p:nvPr/>
        </p:nvCxnSpPr>
        <p:spPr>
          <a:xfrm>
            <a:off x="1"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7" name="TextBox 6">
            <a:extLst>
              <a:ext uri="{FF2B5EF4-FFF2-40B4-BE49-F238E27FC236}">
                <a16:creationId xmlns:a16="http://schemas.microsoft.com/office/drawing/2014/main" id="{DB8D0BBB-5988-46AA-9EAD-707B6004C7B9}"/>
              </a:ext>
            </a:extLst>
          </p:cNvPr>
          <p:cNvSpPr txBox="1"/>
          <p:nvPr/>
        </p:nvSpPr>
        <p:spPr>
          <a:xfrm>
            <a:off x="2636042" y="6490034"/>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8" name="Picture 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9" name="Picture 8">
            <a:extLst>
              <a:ext uri="{FF2B5EF4-FFF2-40B4-BE49-F238E27FC236}">
                <a16:creationId xmlns:a16="http://schemas.microsoft.com/office/drawing/2014/main" id="{7B32E106-9E99-4EB7-9524-D39048EF644E}"/>
              </a:ext>
            </a:extLst>
          </p:cNvPr>
          <p:cNvPicPr>
            <a:picLocks noChangeAspect="1"/>
          </p:cNvPicPr>
          <p:nvPr/>
        </p:nvPicPr>
        <p:blipFill rotWithShape="1">
          <a:blip r:embed="rId5">
            <a:extLst>
              <a:ext uri="{28A0092B-C50C-407E-A947-70E740481C1C}">
                <a14:useLocalDpi xmlns:a14="http://schemas.microsoft.com/office/drawing/2010/main" val="0"/>
              </a:ext>
            </a:extLst>
          </a:blip>
          <a:srcRect t="26736" b="30906"/>
          <a:stretch/>
        </p:blipFill>
        <p:spPr>
          <a:xfrm>
            <a:off x="7474166" y="6252636"/>
            <a:ext cx="975870" cy="551155"/>
          </a:xfrm>
          <a:prstGeom prst="rect">
            <a:avLst/>
          </a:prstGeom>
        </p:spPr>
      </p:pic>
      <p:sp>
        <p:nvSpPr>
          <p:cNvPr id="10"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2"/>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15</a:t>
            </a:fld>
            <a:endParaRPr lang="en-US" sz="1600" dirty="0"/>
          </a:p>
        </p:txBody>
      </p:sp>
    </p:spTree>
    <p:extLst>
      <p:ext uri="{BB962C8B-B14F-4D97-AF65-F5344CB8AC3E}">
        <p14:creationId xmlns:p14="http://schemas.microsoft.com/office/powerpoint/2010/main" val="22014050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26"/>
        <p:cNvGrpSpPr/>
        <p:nvPr/>
      </p:nvGrpSpPr>
      <p:grpSpPr>
        <a:xfrm>
          <a:off x="0" y="0"/>
          <a:ext cx="0" cy="0"/>
          <a:chOff x="0" y="0"/>
          <a:chExt cx="0" cy="0"/>
        </a:xfrm>
      </p:grpSpPr>
      <p:sp>
        <p:nvSpPr>
          <p:cNvPr id="2027" name="Google Shape;2027;p273"/>
          <p:cNvSpPr txBox="1">
            <a:spLocks noGrp="1"/>
          </p:cNvSpPr>
          <p:nvPr>
            <p:ph type="title"/>
          </p:nvPr>
        </p:nvSpPr>
        <p:spPr>
          <a:xfrm>
            <a:off x="1614488" y="365129"/>
            <a:ext cx="5915025" cy="1158900"/>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accent3"/>
              </a:buClr>
              <a:buSzPts val="2400"/>
            </a:pPr>
            <a:r>
              <a:rPr lang="en-US" sz="2400" b="1">
                <a:solidFill>
                  <a:srgbClr val="000000"/>
                </a:solidFill>
                <a:latin typeface="Calibri"/>
                <a:ea typeface="Calibri"/>
                <a:cs typeface="Calibri"/>
                <a:sym typeface="Calibri"/>
              </a:rPr>
              <a:t>$ kubectl rollout undo &lt;deployment&gt;</a:t>
            </a:r>
            <a:endParaRPr sz="2400" b="1">
              <a:solidFill>
                <a:srgbClr val="000000"/>
              </a:solidFill>
              <a:latin typeface="Calibri"/>
              <a:ea typeface="Calibri"/>
              <a:cs typeface="Calibri"/>
              <a:sym typeface="Calibri"/>
            </a:endParaRPr>
          </a:p>
        </p:txBody>
      </p:sp>
      <p:pic>
        <p:nvPicPr>
          <p:cNvPr id="2028" name="Google Shape;2028;p273"/>
          <p:cNvPicPr preferRelativeResize="0"/>
          <p:nvPr/>
        </p:nvPicPr>
        <p:blipFill rotWithShape="1">
          <a:blip r:embed="rId3">
            <a:alphaModFix/>
          </a:blip>
          <a:srcRect/>
          <a:stretch/>
        </p:blipFill>
        <p:spPr>
          <a:xfrm>
            <a:off x="1143000" y="1371602"/>
            <a:ext cx="6858000" cy="3776263"/>
          </a:xfrm>
          <a:prstGeom prst="rect">
            <a:avLst/>
          </a:prstGeom>
          <a:noFill/>
          <a:ln>
            <a:noFill/>
          </a:ln>
        </p:spPr>
      </p:pic>
      <p:sp>
        <p:nvSpPr>
          <p:cNvPr id="2029" name="Google Shape;2029;p273"/>
          <p:cNvSpPr txBox="1"/>
          <p:nvPr/>
        </p:nvSpPr>
        <p:spPr>
          <a:xfrm>
            <a:off x="1771650" y="5257800"/>
            <a:ext cx="6229350" cy="685800"/>
          </a:xfrm>
          <a:prstGeom prst="rect">
            <a:avLst/>
          </a:prstGeom>
          <a:noFill/>
          <a:ln>
            <a:noFill/>
          </a:ln>
        </p:spPr>
        <p:txBody>
          <a:bodyPr spcFirstLastPara="1" wrap="square" lIns="91425" tIns="45700" rIns="91425" bIns="45700" anchor="t" anchorCtr="0">
            <a:noAutofit/>
          </a:bodyPr>
          <a:lstStyle/>
          <a:p>
            <a:pPr>
              <a:buClr>
                <a:schemeClr val="dk1"/>
              </a:buClr>
              <a:buSzPts val="450"/>
            </a:pPr>
            <a:r>
              <a:rPr lang="en-US" b="1" dirty="0">
                <a:solidFill>
                  <a:schemeClr val="dk1"/>
                </a:solidFill>
                <a:latin typeface="Calibri"/>
                <a:ea typeface="Calibri"/>
                <a:cs typeface="Calibri"/>
                <a:sym typeface="Calibri"/>
              </a:rPr>
              <a:t>Note: </a:t>
            </a:r>
            <a:r>
              <a:rPr lang="en-US" dirty="0">
                <a:solidFill>
                  <a:schemeClr val="dk1"/>
                </a:solidFill>
                <a:latin typeface="Calibri"/>
                <a:ea typeface="Calibri"/>
                <a:cs typeface="Calibri"/>
                <a:sym typeface="Calibri"/>
              </a:rPr>
              <a:t>Rollbacks can also be also enacted with zero-downtime</a:t>
            </a:r>
            <a:endParaRPr sz="1400" dirty="0">
              <a:solidFill>
                <a:srgbClr val="000000"/>
              </a:solidFill>
              <a:latin typeface="Calibri"/>
              <a:ea typeface="Calibri"/>
              <a:cs typeface="Calibri"/>
              <a:sym typeface="Calibri"/>
            </a:endParaRPr>
          </a:p>
          <a:p>
            <a:pPr>
              <a:buClr>
                <a:schemeClr val="dk1"/>
              </a:buClr>
              <a:buSzPts val="450"/>
            </a:pPr>
            <a:endParaRPr dirty="0">
              <a:solidFill>
                <a:schemeClr val="dk1"/>
              </a:solidFill>
              <a:latin typeface="Arial"/>
              <a:ea typeface="Arial"/>
              <a:cs typeface="Arial"/>
              <a:sym typeface="Arial"/>
            </a:endParaRPr>
          </a:p>
        </p:txBody>
      </p:sp>
      <p:cxnSp>
        <p:nvCxnSpPr>
          <p:cNvPr id="5" name="Straight Connector 4">
            <a:extLst>
              <a:ext uri="{FF2B5EF4-FFF2-40B4-BE49-F238E27FC236}">
                <a16:creationId xmlns:a16="http://schemas.microsoft.com/office/drawing/2014/main" id="{D2EB4841-4E96-487D-ABC4-B5548C00F462}"/>
              </a:ext>
            </a:extLst>
          </p:cNvPr>
          <p:cNvCxnSpPr>
            <a:cxnSpLocks/>
          </p:cNvCxnSpPr>
          <p:nvPr/>
        </p:nvCxnSpPr>
        <p:spPr>
          <a:xfrm>
            <a:off x="1"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7" name="TextBox 6">
            <a:extLst>
              <a:ext uri="{FF2B5EF4-FFF2-40B4-BE49-F238E27FC236}">
                <a16:creationId xmlns:a16="http://schemas.microsoft.com/office/drawing/2014/main" id="{DB8D0BBB-5988-46AA-9EAD-707B6004C7B9}"/>
              </a:ext>
            </a:extLst>
          </p:cNvPr>
          <p:cNvSpPr txBox="1"/>
          <p:nvPr/>
        </p:nvSpPr>
        <p:spPr>
          <a:xfrm>
            <a:off x="2636042" y="6490034"/>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8" name="Picture 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9" name="Picture 8">
            <a:extLst>
              <a:ext uri="{FF2B5EF4-FFF2-40B4-BE49-F238E27FC236}">
                <a16:creationId xmlns:a16="http://schemas.microsoft.com/office/drawing/2014/main" id="{7B32E106-9E99-4EB7-9524-D39048EF644E}"/>
              </a:ext>
            </a:extLst>
          </p:cNvPr>
          <p:cNvPicPr>
            <a:picLocks noChangeAspect="1"/>
          </p:cNvPicPr>
          <p:nvPr/>
        </p:nvPicPr>
        <p:blipFill rotWithShape="1">
          <a:blip r:embed="rId5">
            <a:extLst>
              <a:ext uri="{28A0092B-C50C-407E-A947-70E740481C1C}">
                <a14:useLocalDpi xmlns:a14="http://schemas.microsoft.com/office/drawing/2010/main" val="0"/>
              </a:ext>
            </a:extLst>
          </a:blip>
          <a:srcRect t="26736" b="30906"/>
          <a:stretch/>
        </p:blipFill>
        <p:spPr>
          <a:xfrm>
            <a:off x="7474166" y="6252636"/>
            <a:ext cx="975870" cy="551155"/>
          </a:xfrm>
          <a:prstGeom prst="rect">
            <a:avLst/>
          </a:prstGeom>
        </p:spPr>
      </p:pic>
      <p:sp>
        <p:nvSpPr>
          <p:cNvPr id="10"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2"/>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16</a:t>
            </a:fld>
            <a:endParaRPr lang="en-US" sz="1600" dirty="0"/>
          </a:p>
        </p:txBody>
      </p:sp>
    </p:spTree>
    <p:extLst>
      <p:ext uri="{BB962C8B-B14F-4D97-AF65-F5344CB8AC3E}">
        <p14:creationId xmlns:p14="http://schemas.microsoft.com/office/powerpoint/2010/main" val="2526305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38"/>
        <p:cNvGrpSpPr/>
        <p:nvPr/>
      </p:nvGrpSpPr>
      <p:grpSpPr>
        <a:xfrm>
          <a:off x="0" y="0"/>
          <a:ext cx="0" cy="0"/>
          <a:chOff x="0" y="0"/>
          <a:chExt cx="0" cy="0"/>
        </a:xfrm>
      </p:grpSpPr>
      <p:sp>
        <p:nvSpPr>
          <p:cNvPr id="2039" name="Google Shape;2039;p275"/>
          <p:cNvSpPr txBox="1"/>
          <p:nvPr/>
        </p:nvSpPr>
        <p:spPr>
          <a:xfrm>
            <a:off x="1485900" y="5308244"/>
            <a:ext cx="6115050" cy="1217100"/>
          </a:xfrm>
          <a:prstGeom prst="rect">
            <a:avLst/>
          </a:prstGeom>
          <a:noFill/>
          <a:ln>
            <a:noFill/>
          </a:ln>
        </p:spPr>
        <p:txBody>
          <a:bodyPr spcFirstLastPara="1" wrap="square" lIns="91425" tIns="45700" rIns="91425" bIns="45700" anchor="t" anchorCtr="0">
            <a:noAutofit/>
          </a:bodyPr>
          <a:lstStyle/>
          <a:p>
            <a:pPr>
              <a:buClr>
                <a:schemeClr val="dk1"/>
              </a:buClr>
              <a:buSzPts val="300"/>
            </a:pPr>
            <a:r>
              <a:rPr lang="en-US" sz="1200" dirty="0">
                <a:solidFill>
                  <a:schemeClr val="dk1"/>
                </a:solidFill>
                <a:latin typeface="Arial"/>
                <a:ea typeface="Arial"/>
                <a:cs typeface="Arial"/>
                <a:sym typeface="Arial"/>
              </a:rPr>
              <a:t>kubectl rollout status deployment </a:t>
            </a:r>
            <a:r>
              <a:rPr lang="en-US" sz="1200" dirty="0" err="1">
                <a:solidFill>
                  <a:schemeClr val="dk1"/>
                </a:solidFill>
                <a:latin typeface="Arial"/>
                <a:ea typeface="Arial"/>
                <a:cs typeface="Arial"/>
                <a:sym typeface="Arial"/>
              </a:rPr>
              <a:t>nginx</a:t>
            </a:r>
            <a:endParaRPr sz="1200" dirty="0">
              <a:solidFill>
                <a:schemeClr val="dk1"/>
              </a:solidFill>
              <a:latin typeface="Arial"/>
              <a:ea typeface="Arial"/>
              <a:cs typeface="Arial"/>
              <a:sym typeface="Arial"/>
            </a:endParaRPr>
          </a:p>
          <a:p>
            <a:pPr>
              <a:buClr>
                <a:schemeClr val="dk1"/>
              </a:buClr>
              <a:buSzPts val="300"/>
            </a:pPr>
            <a:r>
              <a:rPr lang="en-US" sz="1200" dirty="0">
                <a:solidFill>
                  <a:schemeClr val="dk1"/>
                </a:solidFill>
                <a:latin typeface="Arial"/>
                <a:ea typeface="Arial"/>
                <a:cs typeface="Arial"/>
                <a:sym typeface="Arial"/>
              </a:rPr>
              <a:t>kubectl rollout history deployment </a:t>
            </a:r>
            <a:r>
              <a:rPr lang="en-US" sz="1200" dirty="0" err="1">
                <a:solidFill>
                  <a:schemeClr val="dk1"/>
                </a:solidFill>
                <a:latin typeface="Arial"/>
                <a:ea typeface="Arial"/>
                <a:cs typeface="Arial"/>
                <a:sym typeface="Arial"/>
              </a:rPr>
              <a:t>nginx</a:t>
            </a:r>
            <a:endParaRPr sz="1200" dirty="0">
              <a:solidFill>
                <a:schemeClr val="dk1"/>
              </a:solidFill>
              <a:latin typeface="Arial"/>
              <a:ea typeface="Arial"/>
              <a:cs typeface="Arial"/>
              <a:sym typeface="Arial"/>
            </a:endParaRPr>
          </a:p>
          <a:p>
            <a:pPr>
              <a:buClr>
                <a:schemeClr val="dk1"/>
              </a:buClr>
              <a:buSzPts val="300"/>
            </a:pPr>
            <a:r>
              <a:rPr lang="en-US" sz="1200" dirty="0">
                <a:solidFill>
                  <a:schemeClr val="dk1"/>
                </a:solidFill>
                <a:latin typeface="Arial"/>
                <a:ea typeface="Arial"/>
                <a:cs typeface="Arial"/>
                <a:sym typeface="Arial"/>
              </a:rPr>
              <a:t>kubectl rollout history deployment/</a:t>
            </a:r>
            <a:r>
              <a:rPr lang="en-US" sz="1200" dirty="0" err="1">
                <a:solidFill>
                  <a:schemeClr val="dk1"/>
                </a:solidFill>
                <a:latin typeface="Arial"/>
                <a:ea typeface="Arial"/>
                <a:cs typeface="Arial"/>
                <a:sym typeface="Arial"/>
              </a:rPr>
              <a:t>nginx</a:t>
            </a:r>
            <a:r>
              <a:rPr lang="en-US" sz="1200" dirty="0">
                <a:solidFill>
                  <a:schemeClr val="dk1"/>
                </a:solidFill>
                <a:latin typeface="Arial"/>
                <a:ea typeface="Arial"/>
                <a:cs typeface="Arial"/>
                <a:sym typeface="Arial"/>
              </a:rPr>
              <a:t> --revision=3</a:t>
            </a:r>
            <a:endParaRPr dirty="0"/>
          </a:p>
          <a:p>
            <a:pPr>
              <a:buClr>
                <a:schemeClr val="dk1"/>
              </a:buClr>
              <a:buSzPts val="300"/>
            </a:pPr>
            <a:r>
              <a:rPr lang="en-US" sz="1200" dirty="0">
                <a:solidFill>
                  <a:schemeClr val="dk1"/>
                </a:solidFill>
                <a:latin typeface="Arial"/>
                <a:ea typeface="Arial"/>
                <a:cs typeface="Arial"/>
                <a:sym typeface="Arial"/>
              </a:rPr>
              <a:t>kubectl rollout undo deployment/</a:t>
            </a:r>
            <a:r>
              <a:rPr lang="en-US" sz="1200" dirty="0" err="1">
                <a:solidFill>
                  <a:schemeClr val="dk1"/>
                </a:solidFill>
                <a:latin typeface="Arial"/>
                <a:ea typeface="Arial"/>
                <a:cs typeface="Arial"/>
                <a:sym typeface="Arial"/>
              </a:rPr>
              <a:t>nginx</a:t>
            </a:r>
            <a:r>
              <a:rPr lang="en-US" sz="1200" dirty="0">
                <a:solidFill>
                  <a:schemeClr val="dk1"/>
                </a:solidFill>
                <a:latin typeface="Arial"/>
                <a:ea typeface="Arial"/>
                <a:cs typeface="Arial"/>
                <a:sym typeface="Arial"/>
              </a:rPr>
              <a:t> --to-revision &lt;</a:t>
            </a:r>
            <a:r>
              <a:rPr lang="en-US" sz="1200" dirty="0" err="1">
                <a:solidFill>
                  <a:schemeClr val="dk1"/>
                </a:solidFill>
                <a:latin typeface="Arial"/>
                <a:ea typeface="Arial"/>
                <a:cs typeface="Arial"/>
                <a:sym typeface="Arial"/>
              </a:rPr>
              <a:t>num</a:t>
            </a:r>
            <a:r>
              <a:rPr lang="en-US" sz="1200" dirty="0">
                <a:solidFill>
                  <a:schemeClr val="dk1"/>
                </a:solidFill>
                <a:latin typeface="Arial"/>
                <a:ea typeface="Arial"/>
                <a:cs typeface="Arial"/>
                <a:sym typeface="Arial"/>
              </a:rPr>
              <a:t>&gt;</a:t>
            </a:r>
            <a:endParaRPr dirty="0"/>
          </a:p>
        </p:txBody>
      </p:sp>
      <p:pic>
        <p:nvPicPr>
          <p:cNvPr id="2040" name="Google Shape;2040;p275"/>
          <p:cNvPicPr preferRelativeResize="0"/>
          <p:nvPr/>
        </p:nvPicPr>
        <p:blipFill rotWithShape="1">
          <a:blip r:embed="rId3">
            <a:alphaModFix/>
          </a:blip>
          <a:srcRect/>
          <a:stretch/>
        </p:blipFill>
        <p:spPr>
          <a:xfrm>
            <a:off x="1485900" y="79830"/>
            <a:ext cx="5968650" cy="5105400"/>
          </a:xfrm>
          <a:prstGeom prst="rect">
            <a:avLst/>
          </a:prstGeom>
          <a:noFill/>
          <a:ln>
            <a:noFill/>
          </a:ln>
        </p:spPr>
      </p:pic>
      <p:cxnSp>
        <p:nvCxnSpPr>
          <p:cNvPr id="4" name="Straight Connector 3">
            <a:extLst>
              <a:ext uri="{FF2B5EF4-FFF2-40B4-BE49-F238E27FC236}">
                <a16:creationId xmlns:a16="http://schemas.microsoft.com/office/drawing/2014/main" id="{D2EB4841-4E96-487D-ABC4-B5548C00F462}"/>
              </a:ext>
            </a:extLst>
          </p:cNvPr>
          <p:cNvCxnSpPr>
            <a:cxnSpLocks/>
          </p:cNvCxnSpPr>
          <p:nvPr/>
        </p:nvCxnSpPr>
        <p:spPr>
          <a:xfrm>
            <a:off x="1"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6" name="TextBox 5">
            <a:extLst>
              <a:ext uri="{FF2B5EF4-FFF2-40B4-BE49-F238E27FC236}">
                <a16:creationId xmlns:a16="http://schemas.microsoft.com/office/drawing/2014/main" id="{DB8D0BBB-5988-46AA-9EAD-707B6004C7B9}"/>
              </a:ext>
            </a:extLst>
          </p:cNvPr>
          <p:cNvSpPr txBox="1"/>
          <p:nvPr/>
        </p:nvSpPr>
        <p:spPr>
          <a:xfrm>
            <a:off x="2636042" y="6490034"/>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7" name="Picture 6"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8" name="Picture 7">
            <a:extLst>
              <a:ext uri="{FF2B5EF4-FFF2-40B4-BE49-F238E27FC236}">
                <a16:creationId xmlns:a16="http://schemas.microsoft.com/office/drawing/2014/main" id="{7B32E106-9E99-4EB7-9524-D39048EF644E}"/>
              </a:ext>
            </a:extLst>
          </p:cNvPr>
          <p:cNvPicPr>
            <a:picLocks noChangeAspect="1"/>
          </p:cNvPicPr>
          <p:nvPr/>
        </p:nvPicPr>
        <p:blipFill rotWithShape="1">
          <a:blip r:embed="rId5">
            <a:extLst>
              <a:ext uri="{28A0092B-C50C-407E-A947-70E740481C1C}">
                <a14:useLocalDpi xmlns:a14="http://schemas.microsoft.com/office/drawing/2010/main" val="0"/>
              </a:ext>
            </a:extLst>
          </a:blip>
          <a:srcRect t="26736" b="30906"/>
          <a:stretch/>
        </p:blipFill>
        <p:spPr>
          <a:xfrm>
            <a:off x="7474166" y="6252636"/>
            <a:ext cx="975870" cy="551155"/>
          </a:xfrm>
          <a:prstGeom prst="rect">
            <a:avLst/>
          </a:prstGeom>
        </p:spPr>
      </p:pic>
      <p:sp>
        <p:nvSpPr>
          <p:cNvPr id="9"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2"/>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17</a:t>
            </a:fld>
            <a:endParaRPr lang="en-US" sz="1600" dirty="0"/>
          </a:p>
        </p:txBody>
      </p:sp>
    </p:spTree>
    <p:extLst>
      <p:ext uri="{BB962C8B-B14F-4D97-AF65-F5344CB8AC3E}">
        <p14:creationId xmlns:p14="http://schemas.microsoft.com/office/powerpoint/2010/main" val="3558382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2"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5"/>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7474166" y="6252638"/>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4"/>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18</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352010" y="503025"/>
            <a:ext cx="8439983"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002060"/>
                </a:solidFill>
              </a:rPr>
              <a:t>Strategies – Blue Green Deployment</a:t>
            </a:r>
          </a:p>
        </p:txBody>
      </p:sp>
      <p:sp>
        <p:nvSpPr>
          <p:cNvPr id="13" name="Rectangle 12">
            <a:extLst>
              <a:ext uri="{FF2B5EF4-FFF2-40B4-BE49-F238E27FC236}">
                <a16:creationId xmlns:a16="http://schemas.microsoft.com/office/drawing/2014/main" id="{9D6DD745-1015-BE43-A79E-E93B52E08928}"/>
              </a:ext>
            </a:extLst>
          </p:cNvPr>
          <p:cNvSpPr/>
          <p:nvPr/>
        </p:nvSpPr>
        <p:spPr>
          <a:xfrm>
            <a:off x="5748237" y="2040515"/>
            <a:ext cx="3255083"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0000"/>
                </a:solidFill>
                <a:latin typeface="route_159_light"/>
              </a:rPr>
              <a:t>“</a:t>
            </a:r>
            <a:r>
              <a:rPr lang="en-US" dirty="0"/>
              <a:t>green” version is deployed alongside “blue”</a:t>
            </a:r>
          </a:p>
          <a:p>
            <a:pPr marL="285750" indent="-285750">
              <a:lnSpc>
                <a:spcPct val="150000"/>
              </a:lnSpc>
              <a:buFont typeface="Arial" panose="020B0604020202020204" pitchFamily="34" charset="0"/>
              <a:buChar char="•"/>
            </a:pPr>
            <a:r>
              <a:rPr lang="en-US" dirty="0"/>
              <a:t>Test the new version</a:t>
            </a:r>
          </a:p>
          <a:p>
            <a:pPr marL="285750" indent="-285750">
              <a:lnSpc>
                <a:spcPct val="150000"/>
              </a:lnSpc>
              <a:buFont typeface="Arial" panose="020B0604020202020204" pitchFamily="34" charset="0"/>
              <a:buChar char="•"/>
            </a:pPr>
            <a:r>
              <a:rPr lang="en-US" dirty="0"/>
              <a:t>Update the Service object (load balancer) to send traffic to the new version by </a:t>
            </a:r>
            <a:r>
              <a:rPr lang="en-US" u="sng" dirty="0"/>
              <a:t>replacing the version label in the selector field</a:t>
            </a:r>
          </a:p>
        </p:txBody>
      </p:sp>
      <p:pic>
        <p:nvPicPr>
          <p:cNvPr id="11" name="Picture 10">
            <a:extLst>
              <a:ext uri="{FF2B5EF4-FFF2-40B4-BE49-F238E27FC236}">
                <a16:creationId xmlns:a16="http://schemas.microsoft.com/office/drawing/2014/main" id="{9F182D52-3FE9-EF43-98D4-84D36AC5D547}"/>
              </a:ext>
            </a:extLst>
          </p:cNvPr>
          <p:cNvPicPr>
            <a:picLocks noChangeAspect="1"/>
          </p:cNvPicPr>
          <p:nvPr/>
        </p:nvPicPr>
        <p:blipFill>
          <a:blip r:embed="rId5"/>
          <a:stretch>
            <a:fillRect/>
          </a:stretch>
        </p:blipFill>
        <p:spPr>
          <a:xfrm>
            <a:off x="1" y="1969421"/>
            <a:ext cx="5652120" cy="3453191"/>
          </a:xfrm>
          <a:prstGeom prst="rect">
            <a:avLst/>
          </a:prstGeom>
        </p:spPr>
      </p:pic>
    </p:spTree>
    <p:extLst>
      <p:ext uri="{BB962C8B-B14F-4D97-AF65-F5344CB8AC3E}">
        <p14:creationId xmlns:p14="http://schemas.microsoft.com/office/powerpoint/2010/main" val="509354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2"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5"/>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7474166" y="6252638"/>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4"/>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19</a:t>
            </a:fld>
            <a:endParaRPr lang="en-US" sz="1600" dirty="0"/>
          </a:p>
        </p:txBody>
      </p:sp>
      <p:sp>
        <p:nvSpPr>
          <p:cNvPr id="11" name="Title 1">
            <a:extLst>
              <a:ext uri="{FF2B5EF4-FFF2-40B4-BE49-F238E27FC236}">
                <a16:creationId xmlns:a16="http://schemas.microsoft.com/office/drawing/2014/main" id="{A8E01E72-5062-134D-91CF-7428344A59F0}"/>
              </a:ext>
            </a:extLst>
          </p:cNvPr>
          <p:cNvSpPr txBox="1">
            <a:spLocks/>
          </p:cNvSpPr>
          <p:nvPr/>
        </p:nvSpPr>
        <p:spPr>
          <a:xfrm>
            <a:off x="352010" y="503025"/>
            <a:ext cx="8439983"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002060"/>
                </a:solidFill>
              </a:rPr>
              <a:t>Strategies – Blue Green Deployment</a:t>
            </a:r>
          </a:p>
        </p:txBody>
      </p:sp>
      <p:sp>
        <p:nvSpPr>
          <p:cNvPr id="12" name="Rectangle 11">
            <a:extLst>
              <a:ext uri="{FF2B5EF4-FFF2-40B4-BE49-F238E27FC236}">
                <a16:creationId xmlns:a16="http://schemas.microsoft.com/office/drawing/2014/main" id="{5528834F-2A63-714A-B806-E2B5DE43858C}"/>
              </a:ext>
            </a:extLst>
          </p:cNvPr>
          <p:cNvSpPr/>
          <p:nvPr/>
        </p:nvSpPr>
        <p:spPr>
          <a:xfrm>
            <a:off x="592930" y="1631927"/>
            <a:ext cx="8299549" cy="2308324"/>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Requires double the resources</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Proper test of the entire platform</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No downtime</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Easy rollback</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CF540F1-4396-4A40-87C8-33359F52AB2F}"/>
              </a:ext>
            </a:extLst>
          </p:cNvPr>
          <p:cNvSpPr/>
          <p:nvPr/>
        </p:nvSpPr>
        <p:spPr>
          <a:xfrm>
            <a:off x="3995936" y="3722429"/>
            <a:ext cx="4572000" cy="1754326"/>
          </a:xfrm>
          <a:prstGeom prst="rect">
            <a:avLst/>
          </a:prstGeom>
        </p:spPr>
        <p:txBody>
          <a:bodyPr>
            <a:spAutoFit/>
          </a:bodyPr>
          <a:lstStyle/>
          <a:p>
            <a:r>
              <a:rPr lang="en-US" b="1" dirty="0">
                <a:solidFill>
                  <a:schemeClr val="tx2"/>
                </a:solidFill>
                <a:latin typeface="-apple-system"/>
              </a:rPr>
              <a:t>Steps to follow</a:t>
            </a:r>
          </a:p>
          <a:p>
            <a:pPr marL="285750" indent="-285750">
              <a:buFont typeface="Arial" panose="020B0604020202020204" pitchFamily="34" charset="0"/>
              <a:buChar char="•"/>
            </a:pPr>
            <a:r>
              <a:rPr lang="en-US" dirty="0">
                <a:solidFill>
                  <a:srgbClr val="24292E"/>
                </a:solidFill>
                <a:latin typeface="-apple-system"/>
              </a:rPr>
              <a:t>v1 is serving traffic</a:t>
            </a:r>
          </a:p>
          <a:p>
            <a:pPr marL="285750" indent="-285750">
              <a:buFont typeface="Arial" panose="020B0604020202020204" pitchFamily="34" charset="0"/>
              <a:buChar char="•"/>
            </a:pPr>
            <a:r>
              <a:rPr lang="en-US" dirty="0">
                <a:solidFill>
                  <a:srgbClr val="24292E"/>
                </a:solidFill>
                <a:latin typeface="-apple-system"/>
              </a:rPr>
              <a:t>deploy v2</a:t>
            </a:r>
          </a:p>
          <a:p>
            <a:pPr marL="285750" indent="-285750">
              <a:buFont typeface="Arial" panose="020B0604020202020204" pitchFamily="34" charset="0"/>
              <a:buChar char="•"/>
            </a:pPr>
            <a:r>
              <a:rPr lang="en-US" dirty="0">
                <a:solidFill>
                  <a:srgbClr val="24292E"/>
                </a:solidFill>
                <a:latin typeface="-apple-system"/>
              </a:rPr>
              <a:t>wait until v2 is ready</a:t>
            </a:r>
          </a:p>
          <a:p>
            <a:pPr marL="285750" indent="-285750">
              <a:buFont typeface="Arial" panose="020B0604020202020204" pitchFamily="34" charset="0"/>
              <a:buChar char="•"/>
            </a:pPr>
            <a:r>
              <a:rPr lang="en-US" dirty="0">
                <a:solidFill>
                  <a:srgbClr val="24292E"/>
                </a:solidFill>
                <a:latin typeface="-apple-system"/>
              </a:rPr>
              <a:t>switch incoming traffic from v1 to v2</a:t>
            </a:r>
          </a:p>
          <a:p>
            <a:pPr marL="285750" indent="-285750">
              <a:buFont typeface="Arial" panose="020B0604020202020204" pitchFamily="34" charset="0"/>
              <a:buChar char="•"/>
            </a:pPr>
            <a:r>
              <a:rPr lang="en-US" dirty="0">
                <a:solidFill>
                  <a:srgbClr val="24292E"/>
                </a:solidFill>
                <a:latin typeface="-apple-system"/>
              </a:rPr>
              <a:t>shutdown v1</a:t>
            </a:r>
            <a:endParaRPr lang="en-US" b="0" i="0" dirty="0">
              <a:solidFill>
                <a:srgbClr val="24292E"/>
              </a:solidFill>
              <a:effectLst/>
              <a:latin typeface="-apple-system"/>
            </a:endParaRPr>
          </a:p>
        </p:txBody>
      </p:sp>
    </p:spTree>
    <p:extLst>
      <p:ext uri="{BB962C8B-B14F-4D97-AF65-F5344CB8AC3E}">
        <p14:creationId xmlns:p14="http://schemas.microsoft.com/office/powerpoint/2010/main" val="27309389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CAA8E-AFAA-0045-94E2-462ADBD3A5CC}"/>
              </a:ext>
            </a:extLst>
          </p:cNvPr>
          <p:cNvSpPr>
            <a:spLocks noGrp="1"/>
          </p:cNvSpPr>
          <p:nvPr>
            <p:ph type="title"/>
          </p:nvPr>
        </p:nvSpPr>
        <p:spPr/>
        <p:txBody>
          <a:bodyPr/>
          <a:lstStyle/>
          <a:p>
            <a:pPr algn="l"/>
            <a:r>
              <a:rPr lang="en-US" b="1" dirty="0">
                <a:solidFill>
                  <a:schemeClr val="accent1"/>
                </a:solidFill>
              </a:rPr>
              <a:t>Table of Content</a:t>
            </a:r>
          </a:p>
        </p:txBody>
      </p:sp>
      <p:sp>
        <p:nvSpPr>
          <p:cNvPr id="3" name="Content Placeholder 2">
            <a:extLst>
              <a:ext uri="{FF2B5EF4-FFF2-40B4-BE49-F238E27FC236}">
                <a16:creationId xmlns:a16="http://schemas.microsoft.com/office/drawing/2014/main" id="{3BC58E77-E71C-ED4F-9AC3-C4DDA168D66B}"/>
              </a:ext>
            </a:extLst>
          </p:cNvPr>
          <p:cNvSpPr>
            <a:spLocks noGrp="1"/>
          </p:cNvSpPr>
          <p:nvPr>
            <p:ph idx="1"/>
          </p:nvPr>
        </p:nvSpPr>
        <p:spPr>
          <a:xfrm>
            <a:off x="457200" y="1600200"/>
            <a:ext cx="8229600" cy="4997152"/>
          </a:xfrm>
        </p:spPr>
        <p:txBody>
          <a:bodyPr>
            <a:normAutofit fontScale="85000" lnSpcReduction="10000"/>
          </a:bodyPr>
          <a:lstStyle/>
          <a:p>
            <a:pPr>
              <a:lnSpc>
                <a:spcPct val="150000"/>
              </a:lnSpc>
            </a:pPr>
            <a:r>
              <a:rPr lang="en-US" dirty="0"/>
              <a:t>Scaling and autoscaling</a:t>
            </a:r>
          </a:p>
          <a:p>
            <a:pPr>
              <a:lnSpc>
                <a:spcPct val="150000"/>
              </a:lnSpc>
            </a:pPr>
            <a:r>
              <a:rPr lang="en-US" dirty="0"/>
              <a:t>Deployment Strategies</a:t>
            </a:r>
          </a:p>
          <a:p>
            <a:pPr lvl="1">
              <a:lnSpc>
                <a:spcPct val="150000"/>
              </a:lnSpc>
            </a:pPr>
            <a:r>
              <a:rPr lang="en-US" dirty="0"/>
              <a:t>Rolling update</a:t>
            </a:r>
          </a:p>
          <a:p>
            <a:pPr lvl="1">
              <a:lnSpc>
                <a:spcPct val="150000"/>
              </a:lnSpc>
            </a:pPr>
            <a:r>
              <a:rPr lang="en-US" dirty="0"/>
              <a:t>Recreate</a:t>
            </a:r>
          </a:p>
          <a:p>
            <a:pPr lvl="1">
              <a:lnSpc>
                <a:spcPct val="150000"/>
              </a:lnSpc>
            </a:pPr>
            <a:r>
              <a:rPr lang="en-US" dirty="0"/>
              <a:t>Blue Green</a:t>
            </a:r>
          </a:p>
          <a:p>
            <a:pPr lvl="1">
              <a:lnSpc>
                <a:spcPct val="150000"/>
              </a:lnSpc>
            </a:pPr>
            <a:r>
              <a:rPr lang="en-US" dirty="0"/>
              <a:t>Canary</a:t>
            </a:r>
          </a:p>
          <a:p>
            <a:pPr>
              <a:lnSpc>
                <a:spcPct val="150000"/>
              </a:lnSpc>
            </a:pPr>
            <a:r>
              <a:rPr lang="en-US" dirty="0"/>
              <a:t>Service Discovery</a:t>
            </a:r>
          </a:p>
          <a:p>
            <a:pPr>
              <a:lnSpc>
                <a:spcPct val="150000"/>
              </a:lnSpc>
            </a:pPr>
            <a:r>
              <a:rPr lang="en-US"/>
              <a:t>GITOps</a:t>
            </a:r>
            <a:r>
              <a:rPr lang="en-US" dirty="0"/>
              <a:t> integration</a:t>
            </a:r>
          </a:p>
        </p:txBody>
      </p:sp>
    </p:spTree>
    <p:extLst>
      <p:ext uri="{BB962C8B-B14F-4D97-AF65-F5344CB8AC3E}">
        <p14:creationId xmlns:p14="http://schemas.microsoft.com/office/powerpoint/2010/main" val="4110162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FEB075A-E5EB-554E-B8A2-624CE1793277}"/>
              </a:ext>
            </a:extLst>
          </p:cNvPr>
          <p:cNvSpPr/>
          <p:nvPr/>
        </p:nvSpPr>
        <p:spPr>
          <a:xfrm>
            <a:off x="1763688" y="875780"/>
            <a:ext cx="1008112" cy="9361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my-dep v1</a:t>
            </a:r>
          </a:p>
        </p:txBody>
      </p:sp>
      <p:sp>
        <p:nvSpPr>
          <p:cNvPr id="5" name="Rectangle 4">
            <a:extLst>
              <a:ext uri="{FF2B5EF4-FFF2-40B4-BE49-F238E27FC236}">
                <a16:creationId xmlns:a16="http://schemas.microsoft.com/office/drawing/2014/main" id="{23A07837-6E78-874F-83B4-CAE3A457C224}"/>
              </a:ext>
            </a:extLst>
          </p:cNvPr>
          <p:cNvSpPr/>
          <p:nvPr/>
        </p:nvSpPr>
        <p:spPr>
          <a:xfrm>
            <a:off x="5513491" y="824346"/>
            <a:ext cx="1008112" cy="936104"/>
          </a:xfrm>
          <a:prstGeom prst="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my-dep v2</a:t>
            </a:r>
          </a:p>
        </p:txBody>
      </p:sp>
      <p:sp>
        <p:nvSpPr>
          <p:cNvPr id="6" name="Rectangle 5">
            <a:extLst>
              <a:ext uri="{FF2B5EF4-FFF2-40B4-BE49-F238E27FC236}">
                <a16:creationId xmlns:a16="http://schemas.microsoft.com/office/drawing/2014/main" id="{82E30C31-A5CA-E345-9A4B-74A79BBD9E94}"/>
              </a:ext>
            </a:extLst>
          </p:cNvPr>
          <p:cNvSpPr/>
          <p:nvPr/>
        </p:nvSpPr>
        <p:spPr>
          <a:xfrm>
            <a:off x="1026171" y="436351"/>
            <a:ext cx="3177793" cy="369332"/>
          </a:xfrm>
          <a:prstGeom prst="rect">
            <a:avLst/>
          </a:prstGeom>
        </p:spPr>
        <p:txBody>
          <a:bodyPr wrap="none">
            <a:spAutoFit/>
          </a:bodyPr>
          <a:lstStyle/>
          <a:p>
            <a:r>
              <a:rPr lang="en-US" dirty="0"/>
              <a:t>kubectl apply -f my-dep-v1.yaml</a:t>
            </a:r>
          </a:p>
        </p:txBody>
      </p:sp>
      <p:sp>
        <p:nvSpPr>
          <p:cNvPr id="7" name="Rectangle 6">
            <a:extLst>
              <a:ext uri="{FF2B5EF4-FFF2-40B4-BE49-F238E27FC236}">
                <a16:creationId xmlns:a16="http://schemas.microsoft.com/office/drawing/2014/main" id="{72BDCC77-1DB1-274C-822D-046FEB180F1E}"/>
              </a:ext>
            </a:extLst>
          </p:cNvPr>
          <p:cNvSpPr/>
          <p:nvPr/>
        </p:nvSpPr>
        <p:spPr>
          <a:xfrm>
            <a:off x="5153451" y="443609"/>
            <a:ext cx="3177793" cy="369332"/>
          </a:xfrm>
          <a:prstGeom prst="rect">
            <a:avLst/>
          </a:prstGeom>
        </p:spPr>
        <p:txBody>
          <a:bodyPr wrap="none">
            <a:spAutoFit/>
          </a:bodyPr>
          <a:lstStyle/>
          <a:p>
            <a:r>
              <a:rPr lang="en-US" dirty="0"/>
              <a:t>kubectl apply -f my-dep-v2.yaml</a:t>
            </a:r>
          </a:p>
        </p:txBody>
      </p:sp>
      <p:sp>
        <p:nvSpPr>
          <p:cNvPr id="9" name="Rectangle 8">
            <a:extLst>
              <a:ext uri="{FF2B5EF4-FFF2-40B4-BE49-F238E27FC236}">
                <a16:creationId xmlns:a16="http://schemas.microsoft.com/office/drawing/2014/main" id="{429CE4B2-6441-7541-916A-28331D68DC5D}"/>
              </a:ext>
            </a:extLst>
          </p:cNvPr>
          <p:cNvSpPr/>
          <p:nvPr/>
        </p:nvSpPr>
        <p:spPr>
          <a:xfrm>
            <a:off x="44009" y="2135208"/>
            <a:ext cx="1008112" cy="936104"/>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service</a:t>
            </a:r>
          </a:p>
        </p:txBody>
      </p:sp>
      <p:sp>
        <p:nvSpPr>
          <p:cNvPr id="10" name="Up Arrow 9">
            <a:extLst>
              <a:ext uri="{FF2B5EF4-FFF2-40B4-BE49-F238E27FC236}">
                <a16:creationId xmlns:a16="http://schemas.microsoft.com/office/drawing/2014/main" id="{2C6E4F1E-9D27-8043-9EF3-3F88AC495509}"/>
              </a:ext>
            </a:extLst>
          </p:cNvPr>
          <p:cNvSpPr/>
          <p:nvPr/>
        </p:nvSpPr>
        <p:spPr>
          <a:xfrm rot="3138619" flipH="1">
            <a:off x="1418736" y="1980465"/>
            <a:ext cx="325661" cy="754661"/>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F9AFBDD-8EC7-D94E-A582-3EBE5376F9AA}"/>
              </a:ext>
            </a:extLst>
          </p:cNvPr>
          <p:cNvSpPr txBox="1"/>
          <p:nvPr/>
        </p:nvSpPr>
        <p:spPr>
          <a:xfrm>
            <a:off x="1183420" y="2654718"/>
            <a:ext cx="1319336" cy="830997"/>
          </a:xfrm>
          <a:prstGeom prst="rect">
            <a:avLst/>
          </a:prstGeom>
          <a:noFill/>
        </p:spPr>
        <p:txBody>
          <a:bodyPr wrap="none" rtlCol="0">
            <a:spAutoFit/>
          </a:bodyPr>
          <a:lstStyle/>
          <a:p>
            <a:r>
              <a:rPr lang="en-US" sz="1600" dirty="0"/>
              <a:t>selector:</a:t>
            </a:r>
          </a:p>
          <a:p>
            <a:r>
              <a:rPr lang="en-US" sz="1600" dirty="0"/>
              <a:t>  app: my-dep</a:t>
            </a:r>
          </a:p>
          <a:p>
            <a:r>
              <a:rPr lang="en-US" sz="1600" dirty="0"/>
              <a:t>  version: v1</a:t>
            </a:r>
          </a:p>
        </p:txBody>
      </p:sp>
      <p:sp>
        <p:nvSpPr>
          <p:cNvPr id="12" name="Rectangle 11">
            <a:extLst>
              <a:ext uri="{FF2B5EF4-FFF2-40B4-BE49-F238E27FC236}">
                <a16:creationId xmlns:a16="http://schemas.microsoft.com/office/drawing/2014/main" id="{3BA0E196-0BFB-8943-882B-800BB7ABFC80}"/>
              </a:ext>
            </a:extLst>
          </p:cNvPr>
          <p:cNvSpPr/>
          <p:nvPr/>
        </p:nvSpPr>
        <p:spPr>
          <a:xfrm>
            <a:off x="4280872" y="2747052"/>
            <a:ext cx="4179560" cy="646331"/>
          </a:xfrm>
          <a:prstGeom prst="rect">
            <a:avLst/>
          </a:prstGeom>
        </p:spPr>
        <p:txBody>
          <a:bodyPr wrap="square">
            <a:spAutoFit/>
          </a:bodyPr>
          <a:lstStyle/>
          <a:p>
            <a:r>
              <a:rPr lang="en-US" dirty="0">
                <a:highlight>
                  <a:srgbClr val="FFFF00"/>
                </a:highlight>
              </a:rPr>
              <a:t>kubectl patch service my-app -p </a:t>
            </a:r>
            <a:r>
              <a:rPr lang="en-US" dirty="0">
                <a:solidFill>
                  <a:srgbClr val="032F62"/>
                </a:solidFill>
                <a:highlight>
                  <a:srgbClr val="FFFF00"/>
                </a:highlight>
              </a:rPr>
              <a:t>'{"spec":{"selector":{"version":"v2.0.0"}}}'</a:t>
            </a:r>
            <a:endParaRPr lang="en-US" dirty="0">
              <a:highlight>
                <a:srgbClr val="FFFF00"/>
              </a:highlight>
            </a:endParaRPr>
          </a:p>
        </p:txBody>
      </p:sp>
      <p:sp>
        <p:nvSpPr>
          <p:cNvPr id="13" name="TextBox 12">
            <a:extLst>
              <a:ext uri="{FF2B5EF4-FFF2-40B4-BE49-F238E27FC236}">
                <a16:creationId xmlns:a16="http://schemas.microsoft.com/office/drawing/2014/main" id="{43962A75-4312-3947-9CA9-41DAC33462AB}"/>
              </a:ext>
            </a:extLst>
          </p:cNvPr>
          <p:cNvSpPr txBox="1"/>
          <p:nvPr/>
        </p:nvSpPr>
        <p:spPr>
          <a:xfrm>
            <a:off x="4784928" y="1916027"/>
            <a:ext cx="850639" cy="646331"/>
          </a:xfrm>
          <a:prstGeom prst="rect">
            <a:avLst/>
          </a:prstGeom>
          <a:noFill/>
        </p:spPr>
        <p:txBody>
          <a:bodyPr wrap="square" rtlCol="0">
            <a:spAutoFit/>
          </a:bodyPr>
          <a:lstStyle/>
          <a:p>
            <a:r>
              <a:rPr lang="en-US" dirty="0"/>
              <a:t>After test</a:t>
            </a:r>
          </a:p>
        </p:txBody>
      </p:sp>
      <p:sp>
        <p:nvSpPr>
          <p:cNvPr id="14" name="Down Arrow 13">
            <a:extLst>
              <a:ext uri="{FF2B5EF4-FFF2-40B4-BE49-F238E27FC236}">
                <a16:creationId xmlns:a16="http://schemas.microsoft.com/office/drawing/2014/main" id="{6CB788BB-B04C-1244-B43A-C319C603CEF1}"/>
              </a:ext>
            </a:extLst>
          </p:cNvPr>
          <p:cNvSpPr/>
          <p:nvPr/>
        </p:nvSpPr>
        <p:spPr>
          <a:xfrm>
            <a:off x="5841909" y="1872961"/>
            <a:ext cx="314396" cy="72370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B97D25C-ABB9-3F4D-B2FD-C28E47F7F5E8}"/>
              </a:ext>
            </a:extLst>
          </p:cNvPr>
          <p:cNvSpPr/>
          <p:nvPr/>
        </p:nvSpPr>
        <p:spPr>
          <a:xfrm>
            <a:off x="5513491" y="4772337"/>
            <a:ext cx="1008112" cy="9361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my-dep v1</a:t>
            </a:r>
          </a:p>
        </p:txBody>
      </p:sp>
      <p:sp>
        <p:nvSpPr>
          <p:cNvPr id="17" name="Rectangle 16">
            <a:extLst>
              <a:ext uri="{FF2B5EF4-FFF2-40B4-BE49-F238E27FC236}">
                <a16:creationId xmlns:a16="http://schemas.microsoft.com/office/drawing/2014/main" id="{54601E8B-375D-F344-AFF7-87DA6B47FFBE}"/>
              </a:ext>
            </a:extLst>
          </p:cNvPr>
          <p:cNvSpPr/>
          <p:nvPr/>
        </p:nvSpPr>
        <p:spPr>
          <a:xfrm>
            <a:off x="2111012" y="4772337"/>
            <a:ext cx="1008112" cy="936104"/>
          </a:xfrm>
          <a:prstGeom prst="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my-dep v2</a:t>
            </a:r>
          </a:p>
        </p:txBody>
      </p:sp>
      <p:sp>
        <p:nvSpPr>
          <p:cNvPr id="20" name="Rectangle 19">
            <a:extLst>
              <a:ext uri="{FF2B5EF4-FFF2-40B4-BE49-F238E27FC236}">
                <a16:creationId xmlns:a16="http://schemas.microsoft.com/office/drawing/2014/main" id="{FE99B0CC-6EFE-5C49-802C-1FCCA231EF69}"/>
              </a:ext>
            </a:extLst>
          </p:cNvPr>
          <p:cNvSpPr/>
          <p:nvPr/>
        </p:nvSpPr>
        <p:spPr>
          <a:xfrm>
            <a:off x="175308" y="5708441"/>
            <a:ext cx="1008112" cy="936104"/>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service</a:t>
            </a:r>
          </a:p>
        </p:txBody>
      </p:sp>
      <p:sp>
        <p:nvSpPr>
          <p:cNvPr id="21" name="Up Arrow 20">
            <a:extLst>
              <a:ext uri="{FF2B5EF4-FFF2-40B4-BE49-F238E27FC236}">
                <a16:creationId xmlns:a16="http://schemas.microsoft.com/office/drawing/2014/main" id="{4EA6CF28-39BE-C04E-88AA-0A29FADEC850}"/>
              </a:ext>
            </a:extLst>
          </p:cNvPr>
          <p:cNvSpPr/>
          <p:nvPr/>
        </p:nvSpPr>
        <p:spPr>
          <a:xfrm rot="3138619" flipH="1">
            <a:off x="1550035" y="5553698"/>
            <a:ext cx="325661" cy="754661"/>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800F3D5B-BEDA-7940-ACD8-3027361CAEDE}"/>
              </a:ext>
            </a:extLst>
          </p:cNvPr>
          <p:cNvSpPr txBox="1"/>
          <p:nvPr/>
        </p:nvSpPr>
        <p:spPr>
          <a:xfrm>
            <a:off x="1568170" y="6036229"/>
            <a:ext cx="1319336" cy="830997"/>
          </a:xfrm>
          <a:prstGeom prst="rect">
            <a:avLst/>
          </a:prstGeom>
          <a:noFill/>
        </p:spPr>
        <p:txBody>
          <a:bodyPr wrap="none" rtlCol="0">
            <a:spAutoFit/>
          </a:bodyPr>
          <a:lstStyle/>
          <a:p>
            <a:r>
              <a:rPr lang="en-US" sz="1600" dirty="0"/>
              <a:t>selector:</a:t>
            </a:r>
          </a:p>
          <a:p>
            <a:r>
              <a:rPr lang="en-US" sz="1600" dirty="0"/>
              <a:t>  app: my-dep</a:t>
            </a:r>
          </a:p>
          <a:p>
            <a:r>
              <a:rPr lang="en-US" sz="1600" dirty="0"/>
              <a:t>  version: v2</a:t>
            </a:r>
          </a:p>
        </p:txBody>
      </p:sp>
    </p:spTree>
    <p:extLst>
      <p:ext uri="{BB962C8B-B14F-4D97-AF65-F5344CB8AC3E}">
        <p14:creationId xmlns:p14="http://schemas.microsoft.com/office/powerpoint/2010/main" val="35250179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2"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5"/>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7474166" y="6252638"/>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4"/>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21</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352010" y="503025"/>
            <a:ext cx="8439983"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002060"/>
                </a:solidFill>
              </a:rPr>
              <a:t>Strategies – Canary Deployment</a:t>
            </a:r>
          </a:p>
        </p:txBody>
      </p:sp>
      <p:sp>
        <p:nvSpPr>
          <p:cNvPr id="13" name="Rectangle 12">
            <a:extLst>
              <a:ext uri="{FF2B5EF4-FFF2-40B4-BE49-F238E27FC236}">
                <a16:creationId xmlns:a16="http://schemas.microsoft.com/office/drawing/2014/main" id="{9D6DD745-1015-BE43-A79E-E93B52E08928}"/>
              </a:ext>
            </a:extLst>
          </p:cNvPr>
          <p:cNvSpPr/>
          <p:nvPr/>
        </p:nvSpPr>
        <p:spPr>
          <a:xfrm>
            <a:off x="4999882" y="1489601"/>
            <a:ext cx="4003438"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t>Route a subset of users to a new functionality.</a:t>
            </a:r>
          </a:p>
          <a:p>
            <a:pPr marL="285750" indent="-285750">
              <a:lnSpc>
                <a:spcPct val="150000"/>
              </a:lnSpc>
              <a:buFont typeface="Arial" panose="020B0604020202020204" pitchFamily="34" charset="0"/>
              <a:buChar char="•"/>
            </a:pPr>
            <a:r>
              <a:rPr lang="en-US" dirty="0"/>
              <a:t>Can be done using </a:t>
            </a:r>
            <a:r>
              <a:rPr lang="en-US" u="sng" dirty="0"/>
              <a:t>two Deployments with common pod labels</a:t>
            </a:r>
            <a:r>
              <a:rPr lang="en-US" dirty="0"/>
              <a:t>.</a:t>
            </a:r>
          </a:p>
          <a:p>
            <a:pPr marL="285750" indent="-285750">
              <a:lnSpc>
                <a:spcPct val="150000"/>
              </a:lnSpc>
              <a:buFont typeface="Arial" panose="020B0604020202020204" pitchFamily="34" charset="0"/>
              <a:buChar char="•"/>
            </a:pPr>
            <a:r>
              <a:rPr lang="en-US" dirty="0"/>
              <a:t>One replica of the new version is released alongside the old version</a:t>
            </a:r>
          </a:p>
          <a:p>
            <a:pPr marL="285750" indent="-285750">
              <a:lnSpc>
                <a:spcPct val="150000"/>
              </a:lnSpc>
              <a:buFont typeface="Arial" panose="020B0604020202020204" pitchFamily="34" charset="0"/>
              <a:buChar char="•"/>
            </a:pPr>
            <a:r>
              <a:rPr lang="en-US" dirty="0"/>
              <a:t>Then after some time and if no error is detected, scale up the number of replicas of the new version and delete the old deployment.</a:t>
            </a:r>
          </a:p>
        </p:txBody>
      </p:sp>
      <p:pic>
        <p:nvPicPr>
          <p:cNvPr id="9" name="Picture 8">
            <a:extLst>
              <a:ext uri="{FF2B5EF4-FFF2-40B4-BE49-F238E27FC236}">
                <a16:creationId xmlns:a16="http://schemas.microsoft.com/office/drawing/2014/main" id="{A0B8D5AA-A5FD-5C4B-9DF5-45F2723DC13C}"/>
              </a:ext>
            </a:extLst>
          </p:cNvPr>
          <p:cNvPicPr>
            <a:picLocks noChangeAspect="1"/>
          </p:cNvPicPr>
          <p:nvPr/>
        </p:nvPicPr>
        <p:blipFill>
          <a:blip r:embed="rId5"/>
          <a:stretch>
            <a:fillRect/>
          </a:stretch>
        </p:blipFill>
        <p:spPr>
          <a:xfrm>
            <a:off x="272202" y="1772816"/>
            <a:ext cx="4727680" cy="1923663"/>
          </a:xfrm>
          <a:prstGeom prst="rect">
            <a:avLst/>
          </a:prstGeom>
        </p:spPr>
      </p:pic>
    </p:spTree>
    <p:extLst>
      <p:ext uri="{BB962C8B-B14F-4D97-AF65-F5344CB8AC3E}">
        <p14:creationId xmlns:p14="http://schemas.microsoft.com/office/powerpoint/2010/main" val="826020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2"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5"/>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7474166" y="6252638"/>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4"/>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22</a:t>
            </a:fld>
            <a:endParaRPr lang="en-US" sz="1600" dirty="0"/>
          </a:p>
        </p:txBody>
      </p:sp>
      <p:sp>
        <p:nvSpPr>
          <p:cNvPr id="11" name="Title 1">
            <a:extLst>
              <a:ext uri="{FF2B5EF4-FFF2-40B4-BE49-F238E27FC236}">
                <a16:creationId xmlns:a16="http://schemas.microsoft.com/office/drawing/2014/main" id="{A8E01E72-5062-134D-91CF-7428344A59F0}"/>
              </a:ext>
            </a:extLst>
          </p:cNvPr>
          <p:cNvSpPr txBox="1">
            <a:spLocks/>
          </p:cNvSpPr>
          <p:nvPr/>
        </p:nvSpPr>
        <p:spPr>
          <a:xfrm>
            <a:off x="352010" y="503025"/>
            <a:ext cx="8439983"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002060"/>
                </a:solidFill>
              </a:rPr>
              <a:t>Strategies – Canary Deployment</a:t>
            </a:r>
          </a:p>
        </p:txBody>
      </p:sp>
      <p:sp>
        <p:nvSpPr>
          <p:cNvPr id="12" name="Rectangle 11">
            <a:extLst>
              <a:ext uri="{FF2B5EF4-FFF2-40B4-BE49-F238E27FC236}">
                <a16:creationId xmlns:a16="http://schemas.microsoft.com/office/drawing/2014/main" id="{5528834F-2A63-714A-B806-E2B5DE43858C}"/>
              </a:ext>
            </a:extLst>
          </p:cNvPr>
          <p:cNvSpPr/>
          <p:nvPr/>
        </p:nvSpPr>
        <p:spPr>
          <a:xfrm>
            <a:off x="574638" y="1362533"/>
            <a:ext cx="5275214" cy="2031325"/>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Slow rollout</a:t>
            </a:r>
          </a:p>
          <a:p>
            <a:endParaRPr lang="en-US"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Fast rollback</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Good for error rate &amp; performance monitoring</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CF540F1-4396-4A40-87C8-33359F52AB2F}"/>
              </a:ext>
            </a:extLst>
          </p:cNvPr>
          <p:cNvSpPr/>
          <p:nvPr/>
        </p:nvSpPr>
        <p:spPr>
          <a:xfrm>
            <a:off x="4192176" y="3527539"/>
            <a:ext cx="5006186" cy="2308324"/>
          </a:xfrm>
          <a:prstGeom prst="rect">
            <a:avLst/>
          </a:prstGeom>
        </p:spPr>
        <p:txBody>
          <a:bodyPr wrap="square">
            <a:spAutoFit/>
          </a:bodyPr>
          <a:lstStyle/>
          <a:p>
            <a:r>
              <a:rPr lang="en-US" b="1" dirty="0">
                <a:solidFill>
                  <a:schemeClr val="tx2"/>
                </a:solidFill>
                <a:latin typeface="-apple-system"/>
              </a:rPr>
              <a:t>Steps to follow</a:t>
            </a:r>
          </a:p>
          <a:p>
            <a:pPr marL="285750" indent="-285750">
              <a:buFont typeface="Arial" panose="020B0604020202020204" pitchFamily="34" charset="0"/>
              <a:buChar char="•"/>
            </a:pPr>
            <a:r>
              <a:rPr lang="en-US" dirty="0"/>
              <a:t>10 replicas of v1 is serving traffic</a:t>
            </a:r>
          </a:p>
          <a:p>
            <a:pPr marL="285750" indent="-285750">
              <a:buFont typeface="Arial" panose="020B0604020202020204" pitchFamily="34" charset="0"/>
              <a:buChar char="•"/>
            </a:pPr>
            <a:r>
              <a:rPr lang="en-US" dirty="0"/>
              <a:t>deploy 1 replicas v2 (meaning ~10% of traffic)</a:t>
            </a:r>
          </a:p>
          <a:p>
            <a:pPr marL="285750" indent="-285750">
              <a:buFont typeface="Arial" panose="020B0604020202020204" pitchFamily="34" charset="0"/>
              <a:buChar char="•"/>
            </a:pPr>
            <a:r>
              <a:rPr lang="en-US" dirty="0"/>
              <a:t>Wait enough time to confirm that v2 is stable and not throwing unexpected errors</a:t>
            </a:r>
          </a:p>
          <a:p>
            <a:pPr marL="285750" indent="-285750">
              <a:buFont typeface="Arial" panose="020B0604020202020204" pitchFamily="34" charset="0"/>
              <a:buChar char="•"/>
            </a:pPr>
            <a:r>
              <a:rPr lang="en-US" dirty="0"/>
              <a:t>scale up v2 replicas to 10</a:t>
            </a:r>
          </a:p>
          <a:p>
            <a:pPr marL="285750" indent="-285750">
              <a:buFont typeface="Arial" panose="020B0604020202020204" pitchFamily="34" charset="0"/>
              <a:buChar char="•"/>
            </a:pPr>
            <a:r>
              <a:rPr lang="en-US" dirty="0"/>
              <a:t>wait until all instances are ready</a:t>
            </a:r>
          </a:p>
          <a:p>
            <a:pPr marL="285750" indent="-285750">
              <a:buFont typeface="Arial" panose="020B0604020202020204" pitchFamily="34" charset="0"/>
              <a:buChar char="•"/>
            </a:pPr>
            <a:r>
              <a:rPr lang="en-US" dirty="0"/>
              <a:t>shutdown v1</a:t>
            </a:r>
          </a:p>
        </p:txBody>
      </p:sp>
    </p:spTree>
    <p:extLst>
      <p:ext uri="{BB962C8B-B14F-4D97-AF65-F5344CB8AC3E}">
        <p14:creationId xmlns:p14="http://schemas.microsoft.com/office/powerpoint/2010/main" val="593027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FEB075A-E5EB-554E-B8A2-624CE1793277}"/>
              </a:ext>
            </a:extLst>
          </p:cNvPr>
          <p:cNvSpPr/>
          <p:nvPr/>
        </p:nvSpPr>
        <p:spPr>
          <a:xfrm>
            <a:off x="1763688" y="875779"/>
            <a:ext cx="1224136" cy="9971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my-dep v1</a:t>
            </a:r>
          </a:p>
          <a:p>
            <a:pPr algn="ctr"/>
            <a:r>
              <a:rPr lang="en-US" dirty="0"/>
              <a:t>replica:10</a:t>
            </a:r>
          </a:p>
        </p:txBody>
      </p:sp>
      <p:sp>
        <p:nvSpPr>
          <p:cNvPr id="5" name="Rectangle 4">
            <a:extLst>
              <a:ext uri="{FF2B5EF4-FFF2-40B4-BE49-F238E27FC236}">
                <a16:creationId xmlns:a16="http://schemas.microsoft.com/office/drawing/2014/main" id="{23A07837-6E78-874F-83B4-CAE3A457C224}"/>
              </a:ext>
            </a:extLst>
          </p:cNvPr>
          <p:cNvSpPr/>
          <p:nvPr/>
        </p:nvSpPr>
        <p:spPr>
          <a:xfrm>
            <a:off x="5513490" y="824346"/>
            <a:ext cx="1218749" cy="1048614"/>
          </a:xfrm>
          <a:prstGeom prst="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my-dep v2</a:t>
            </a:r>
          </a:p>
          <a:p>
            <a:pPr algn="ctr"/>
            <a:r>
              <a:rPr lang="en-US" dirty="0">
                <a:solidFill>
                  <a:schemeClr val="tx1"/>
                </a:solidFill>
              </a:rPr>
              <a:t>Replica:1</a:t>
            </a:r>
          </a:p>
        </p:txBody>
      </p:sp>
      <p:sp>
        <p:nvSpPr>
          <p:cNvPr id="6" name="Rectangle 5">
            <a:extLst>
              <a:ext uri="{FF2B5EF4-FFF2-40B4-BE49-F238E27FC236}">
                <a16:creationId xmlns:a16="http://schemas.microsoft.com/office/drawing/2014/main" id="{82E30C31-A5CA-E345-9A4B-74A79BBD9E94}"/>
              </a:ext>
            </a:extLst>
          </p:cNvPr>
          <p:cNvSpPr/>
          <p:nvPr/>
        </p:nvSpPr>
        <p:spPr>
          <a:xfrm>
            <a:off x="1026171" y="436351"/>
            <a:ext cx="3177793" cy="369332"/>
          </a:xfrm>
          <a:prstGeom prst="rect">
            <a:avLst/>
          </a:prstGeom>
        </p:spPr>
        <p:txBody>
          <a:bodyPr wrap="none">
            <a:spAutoFit/>
          </a:bodyPr>
          <a:lstStyle/>
          <a:p>
            <a:r>
              <a:rPr lang="en-US" dirty="0"/>
              <a:t>kubectl apply -f my-dep-v1.yaml</a:t>
            </a:r>
          </a:p>
        </p:txBody>
      </p:sp>
      <p:sp>
        <p:nvSpPr>
          <p:cNvPr id="7" name="Rectangle 6">
            <a:extLst>
              <a:ext uri="{FF2B5EF4-FFF2-40B4-BE49-F238E27FC236}">
                <a16:creationId xmlns:a16="http://schemas.microsoft.com/office/drawing/2014/main" id="{72BDCC77-1DB1-274C-822D-046FEB180F1E}"/>
              </a:ext>
            </a:extLst>
          </p:cNvPr>
          <p:cNvSpPr/>
          <p:nvPr/>
        </p:nvSpPr>
        <p:spPr>
          <a:xfrm>
            <a:off x="5153451" y="443609"/>
            <a:ext cx="3177793" cy="369332"/>
          </a:xfrm>
          <a:prstGeom prst="rect">
            <a:avLst/>
          </a:prstGeom>
        </p:spPr>
        <p:txBody>
          <a:bodyPr wrap="none">
            <a:spAutoFit/>
          </a:bodyPr>
          <a:lstStyle/>
          <a:p>
            <a:r>
              <a:rPr lang="en-US" dirty="0"/>
              <a:t>kubectl apply -f my-dep-v2.yaml</a:t>
            </a:r>
          </a:p>
        </p:txBody>
      </p:sp>
      <p:sp>
        <p:nvSpPr>
          <p:cNvPr id="9" name="Rectangle 8">
            <a:extLst>
              <a:ext uri="{FF2B5EF4-FFF2-40B4-BE49-F238E27FC236}">
                <a16:creationId xmlns:a16="http://schemas.microsoft.com/office/drawing/2014/main" id="{429CE4B2-6441-7541-916A-28331D68DC5D}"/>
              </a:ext>
            </a:extLst>
          </p:cNvPr>
          <p:cNvSpPr/>
          <p:nvPr/>
        </p:nvSpPr>
        <p:spPr>
          <a:xfrm>
            <a:off x="2887506" y="2925331"/>
            <a:ext cx="1008112" cy="936104"/>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service</a:t>
            </a:r>
          </a:p>
        </p:txBody>
      </p:sp>
      <p:sp>
        <p:nvSpPr>
          <p:cNvPr id="10" name="Up Arrow 9">
            <a:extLst>
              <a:ext uri="{FF2B5EF4-FFF2-40B4-BE49-F238E27FC236}">
                <a16:creationId xmlns:a16="http://schemas.microsoft.com/office/drawing/2014/main" id="{2C6E4F1E-9D27-8043-9EF3-3F88AC495509}"/>
              </a:ext>
            </a:extLst>
          </p:cNvPr>
          <p:cNvSpPr/>
          <p:nvPr/>
        </p:nvSpPr>
        <p:spPr>
          <a:xfrm rot="19181223" flipH="1">
            <a:off x="2737916" y="1976259"/>
            <a:ext cx="191878" cy="964868"/>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F9AFBDD-8EC7-D94E-A582-3EBE5376F9AA}"/>
              </a:ext>
            </a:extLst>
          </p:cNvPr>
          <p:cNvSpPr txBox="1"/>
          <p:nvPr/>
        </p:nvSpPr>
        <p:spPr>
          <a:xfrm>
            <a:off x="1514519" y="2991863"/>
            <a:ext cx="1319336" cy="584775"/>
          </a:xfrm>
          <a:prstGeom prst="rect">
            <a:avLst/>
          </a:prstGeom>
          <a:noFill/>
        </p:spPr>
        <p:txBody>
          <a:bodyPr wrap="none" rtlCol="0">
            <a:spAutoFit/>
          </a:bodyPr>
          <a:lstStyle/>
          <a:p>
            <a:r>
              <a:rPr lang="en-US" sz="1600" dirty="0"/>
              <a:t>selector:</a:t>
            </a:r>
          </a:p>
          <a:p>
            <a:r>
              <a:rPr lang="en-US" sz="1600" dirty="0"/>
              <a:t>  app: my-dep</a:t>
            </a:r>
          </a:p>
        </p:txBody>
      </p:sp>
      <p:sp>
        <p:nvSpPr>
          <p:cNvPr id="12" name="Rectangle 11">
            <a:extLst>
              <a:ext uri="{FF2B5EF4-FFF2-40B4-BE49-F238E27FC236}">
                <a16:creationId xmlns:a16="http://schemas.microsoft.com/office/drawing/2014/main" id="{3BA0E196-0BFB-8943-882B-800BB7ABFC80}"/>
              </a:ext>
            </a:extLst>
          </p:cNvPr>
          <p:cNvSpPr/>
          <p:nvPr/>
        </p:nvSpPr>
        <p:spPr>
          <a:xfrm>
            <a:off x="4374248" y="3499118"/>
            <a:ext cx="4467592" cy="646331"/>
          </a:xfrm>
          <a:prstGeom prst="rect">
            <a:avLst/>
          </a:prstGeom>
        </p:spPr>
        <p:txBody>
          <a:bodyPr wrap="square">
            <a:spAutoFit/>
          </a:bodyPr>
          <a:lstStyle/>
          <a:p>
            <a:r>
              <a:rPr lang="en-US" dirty="0">
                <a:highlight>
                  <a:srgbClr val="FFFF00"/>
                </a:highlight>
              </a:rPr>
              <a:t>kubectl scale --replicas=10 deploy my-dep-v2</a:t>
            </a:r>
          </a:p>
          <a:p>
            <a:r>
              <a:rPr lang="en-US" dirty="0">
                <a:highlight>
                  <a:srgbClr val="FFFF00"/>
                </a:highlight>
              </a:rPr>
              <a:t>kubectl delete deploy my-dep-v1</a:t>
            </a:r>
          </a:p>
        </p:txBody>
      </p:sp>
      <p:sp>
        <p:nvSpPr>
          <p:cNvPr id="13" name="TextBox 12">
            <a:extLst>
              <a:ext uri="{FF2B5EF4-FFF2-40B4-BE49-F238E27FC236}">
                <a16:creationId xmlns:a16="http://schemas.microsoft.com/office/drawing/2014/main" id="{43962A75-4312-3947-9CA9-41DAC33462AB}"/>
              </a:ext>
            </a:extLst>
          </p:cNvPr>
          <p:cNvSpPr txBox="1"/>
          <p:nvPr/>
        </p:nvSpPr>
        <p:spPr>
          <a:xfrm>
            <a:off x="6245741" y="2423885"/>
            <a:ext cx="1135575" cy="646331"/>
          </a:xfrm>
          <a:prstGeom prst="rect">
            <a:avLst/>
          </a:prstGeom>
          <a:noFill/>
        </p:spPr>
        <p:txBody>
          <a:bodyPr wrap="square" rtlCol="0">
            <a:spAutoFit/>
          </a:bodyPr>
          <a:lstStyle/>
          <a:p>
            <a:r>
              <a:rPr lang="en-US" dirty="0"/>
              <a:t>After sometime</a:t>
            </a:r>
          </a:p>
        </p:txBody>
      </p:sp>
      <p:sp>
        <p:nvSpPr>
          <p:cNvPr id="14" name="Down Arrow 13">
            <a:extLst>
              <a:ext uri="{FF2B5EF4-FFF2-40B4-BE49-F238E27FC236}">
                <a16:creationId xmlns:a16="http://schemas.microsoft.com/office/drawing/2014/main" id="{6CB788BB-B04C-1244-B43A-C319C603CEF1}"/>
              </a:ext>
            </a:extLst>
          </p:cNvPr>
          <p:cNvSpPr/>
          <p:nvPr/>
        </p:nvSpPr>
        <p:spPr>
          <a:xfrm>
            <a:off x="5965666" y="2045775"/>
            <a:ext cx="314396" cy="143994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E99B0CC-6EFE-5C49-802C-1FCCA231EF69}"/>
              </a:ext>
            </a:extLst>
          </p:cNvPr>
          <p:cNvSpPr/>
          <p:nvPr/>
        </p:nvSpPr>
        <p:spPr>
          <a:xfrm>
            <a:off x="6416648" y="5818719"/>
            <a:ext cx="1008112" cy="936104"/>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service</a:t>
            </a:r>
          </a:p>
        </p:txBody>
      </p:sp>
      <p:sp>
        <p:nvSpPr>
          <p:cNvPr id="21" name="Up Arrow 20">
            <a:extLst>
              <a:ext uri="{FF2B5EF4-FFF2-40B4-BE49-F238E27FC236}">
                <a16:creationId xmlns:a16="http://schemas.microsoft.com/office/drawing/2014/main" id="{4EA6CF28-39BE-C04E-88AA-0A29FADEC850}"/>
              </a:ext>
            </a:extLst>
          </p:cNvPr>
          <p:cNvSpPr/>
          <p:nvPr/>
        </p:nvSpPr>
        <p:spPr>
          <a:xfrm rot="18405906" flipH="1">
            <a:off x="5832074" y="5612045"/>
            <a:ext cx="178628" cy="754661"/>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800F3D5B-BEDA-7940-ACD8-3027361CAEDE}"/>
              </a:ext>
            </a:extLst>
          </p:cNvPr>
          <p:cNvSpPr txBox="1"/>
          <p:nvPr/>
        </p:nvSpPr>
        <p:spPr>
          <a:xfrm>
            <a:off x="5149884" y="6201928"/>
            <a:ext cx="1319336" cy="584775"/>
          </a:xfrm>
          <a:prstGeom prst="rect">
            <a:avLst/>
          </a:prstGeom>
          <a:noFill/>
        </p:spPr>
        <p:txBody>
          <a:bodyPr wrap="none" rtlCol="0">
            <a:spAutoFit/>
          </a:bodyPr>
          <a:lstStyle/>
          <a:p>
            <a:r>
              <a:rPr lang="en-US" sz="1600" dirty="0"/>
              <a:t>selector:</a:t>
            </a:r>
          </a:p>
          <a:p>
            <a:r>
              <a:rPr lang="en-US" sz="1600" dirty="0"/>
              <a:t>  app: my-dep</a:t>
            </a:r>
          </a:p>
        </p:txBody>
      </p:sp>
      <p:sp>
        <p:nvSpPr>
          <p:cNvPr id="18" name="Up Arrow 17">
            <a:extLst>
              <a:ext uri="{FF2B5EF4-FFF2-40B4-BE49-F238E27FC236}">
                <a16:creationId xmlns:a16="http://schemas.microsoft.com/office/drawing/2014/main" id="{52FF208B-DE31-9142-96CA-9F826BF1B54B}"/>
              </a:ext>
            </a:extLst>
          </p:cNvPr>
          <p:cNvSpPr/>
          <p:nvPr/>
        </p:nvSpPr>
        <p:spPr>
          <a:xfrm rot="3388698" flipH="1">
            <a:off x="4292731" y="991991"/>
            <a:ext cx="163035" cy="235709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54D5FF4-4BC0-824F-9F85-F09CE7509430}"/>
              </a:ext>
            </a:extLst>
          </p:cNvPr>
          <p:cNvSpPr/>
          <p:nvPr/>
        </p:nvSpPr>
        <p:spPr>
          <a:xfrm>
            <a:off x="5013780" y="4566309"/>
            <a:ext cx="1218749" cy="1048614"/>
          </a:xfrm>
          <a:prstGeom prst="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my-dep v2</a:t>
            </a:r>
          </a:p>
          <a:p>
            <a:pPr algn="ctr"/>
            <a:r>
              <a:rPr lang="en-US" dirty="0">
                <a:solidFill>
                  <a:schemeClr val="tx1"/>
                </a:solidFill>
              </a:rPr>
              <a:t>Replica:10</a:t>
            </a:r>
          </a:p>
        </p:txBody>
      </p:sp>
    </p:spTree>
    <p:extLst>
      <p:ext uri="{BB962C8B-B14F-4D97-AF65-F5344CB8AC3E}">
        <p14:creationId xmlns:p14="http://schemas.microsoft.com/office/powerpoint/2010/main" val="25429618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44"/>
        <p:cNvGrpSpPr/>
        <p:nvPr/>
      </p:nvGrpSpPr>
      <p:grpSpPr>
        <a:xfrm>
          <a:off x="0" y="0"/>
          <a:ext cx="0" cy="0"/>
          <a:chOff x="0" y="0"/>
          <a:chExt cx="0" cy="0"/>
        </a:xfrm>
      </p:grpSpPr>
      <p:sp>
        <p:nvSpPr>
          <p:cNvPr id="2046" name="Google Shape;2046;p276"/>
          <p:cNvSpPr txBox="1">
            <a:spLocks noGrp="1"/>
          </p:cNvSpPr>
          <p:nvPr>
            <p:ph type="body" idx="1"/>
          </p:nvPr>
        </p:nvSpPr>
        <p:spPr>
          <a:xfrm>
            <a:off x="323528" y="2085495"/>
            <a:ext cx="8496943" cy="3503745"/>
          </a:xfrm>
          <a:prstGeom prst="rect">
            <a:avLst/>
          </a:prstGeom>
          <a:noFill/>
          <a:ln>
            <a:noFill/>
          </a:ln>
        </p:spPr>
        <p:txBody>
          <a:bodyPr spcFirstLastPara="1" vert="horz" wrap="square" lIns="91425" tIns="45700" rIns="91425" bIns="45700" rtlCol="0" anchor="t" anchorCtr="0">
            <a:noAutofit/>
          </a:bodyPr>
          <a:lstStyle/>
          <a:p>
            <a:pPr marL="431800" indent="-342900">
              <a:spcBef>
                <a:spcPts val="0"/>
              </a:spcBef>
              <a:buClr>
                <a:srgbClr val="000000"/>
              </a:buClr>
              <a:buSzPts val="2200"/>
            </a:pPr>
            <a:r>
              <a:rPr lang="en-US" sz="2200" dirty="0"/>
              <a:t>For a previously created deployment scale the number of replicas</a:t>
            </a:r>
            <a:endParaRPr sz="2200" dirty="0"/>
          </a:p>
          <a:p>
            <a:pPr marL="431800" indent="-342900">
              <a:spcBef>
                <a:spcPts val="0"/>
              </a:spcBef>
              <a:buClr>
                <a:srgbClr val="000000"/>
              </a:buClr>
              <a:buSzPts val="2200"/>
            </a:pPr>
            <a:r>
              <a:rPr lang="en-US" sz="2200" dirty="0"/>
              <a:t>see the difference in replicasets, pods , and see with a describe</a:t>
            </a:r>
            <a:endParaRPr sz="2200" dirty="0"/>
          </a:p>
          <a:p>
            <a:pPr marL="431800" indent="-342900">
              <a:spcBef>
                <a:spcPts val="0"/>
              </a:spcBef>
              <a:buClr>
                <a:srgbClr val="000000"/>
              </a:buClr>
              <a:buSzPts val="2200"/>
            </a:pPr>
            <a:r>
              <a:rPr lang="en-US" sz="2200" dirty="0"/>
              <a:t>Rolling update, undo and see the changes in replica sets </a:t>
            </a:r>
            <a:endParaRPr sz="2200" dirty="0"/>
          </a:p>
          <a:p>
            <a:pPr marL="0" indent="0">
              <a:spcBef>
                <a:spcPts val="0"/>
              </a:spcBef>
              <a:buNone/>
            </a:pPr>
            <a:endParaRPr lang="en-US" sz="2200" dirty="0"/>
          </a:p>
          <a:p>
            <a:pPr marL="0" indent="0">
              <a:spcBef>
                <a:spcPts val="0"/>
              </a:spcBef>
              <a:buNone/>
            </a:pPr>
            <a:r>
              <a:rPr lang="en-US" sz="2200" dirty="0"/>
              <a:t>cd to the ex4</a:t>
            </a:r>
            <a:endParaRPr sz="2200" dirty="0"/>
          </a:p>
          <a:p>
            <a:pPr marL="0" indent="0">
              <a:spcBef>
                <a:spcPts val="0"/>
              </a:spcBef>
              <a:buNone/>
            </a:pPr>
            <a:endParaRPr sz="2200" dirty="0"/>
          </a:p>
          <a:p>
            <a:pPr marL="0" indent="0">
              <a:spcBef>
                <a:spcPts val="0"/>
              </a:spcBef>
              <a:buNone/>
            </a:pPr>
            <a:r>
              <a:rPr lang="en-US" sz="2200" u="sng" dirty="0">
                <a:solidFill>
                  <a:schemeClr val="hlink"/>
                </a:solidFill>
                <a:hlinkClick r:id="rId3"/>
              </a:rPr>
              <a:t>https://github.com/shekhar2010us/kubernetes_teach_git/blob/master/ex4/scaling_rolling.md</a:t>
            </a:r>
            <a:endParaRPr lang="en-US" sz="2200" u="sng" dirty="0">
              <a:solidFill>
                <a:schemeClr val="hlink"/>
              </a:solidFill>
            </a:endParaRPr>
          </a:p>
          <a:p>
            <a:pPr marL="0" indent="0">
              <a:spcBef>
                <a:spcPts val="0"/>
              </a:spcBef>
              <a:buNone/>
            </a:pPr>
            <a:endParaRPr sz="2200" dirty="0"/>
          </a:p>
        </p:txBody>
      </p:sp>
      <p:cxnSp>
        <p:nvCxnSpPr>
          <p:cNvPr id="4" name="Straight Connector 3">
            <a:extLst>
              <a:ext uri="{FF2B5EF4-FFF2-40B4-BE49-F238E27FC236}">
                <a16:creationId xmlns:a16="http://schemas.microsoft.com/office/drawing/2014/main" id="{D2EB4841-4E96-487D-ABC4-B5548C00F462}"/>
              </a:ext>
            </a:extLst>
          </p:cNvPr>
          <p:cNvCxnSpPr>
            <a:cxnSpLocks/>
          </p:cNvCxnSpPr>
          <p:nvPr/>
        </p:nvCxnSpPr>
        <p:spPr>
          <a:xfrm>
            <a:off x="1"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6" name="TextBox 5">
            <a:extLst>
              <a:ext uri="{FF2B5EF4-FFF2-40B4-BE49-F238E27FC236}">
                <a16:creationId xmlns:a16="http://schemas.microsoft.com/office/drawing/2014/main" id="{DB8D0BBB-5988-46AA-9EAD-707B6004C7B9}"/>
              </a:ext>
            </a:extLst>
          </p:cNvPr>
          <p:cNvSpPr txBox="1"/>
          <p:nvPr/>
        </p:nvSpPr>
        <p:spPr>
          <a:xfrm>
            <a:off x="2636042" y="6490034"/>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7" name="Picture 6"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8" name="Picture 7">
            <a:extLst>
              <a:ext uri="{FF2B5EF4-FFF2-40B4-BE49-F238E27FC236}">
                <a16:creationId xmlns:a16="http://schemas.microsoft.com/office/drawing/2014/main" id="{7B32E106-9E99-4EB7-9524-D39048EF644E}"/>
              </a:ext>
            </a:extLst>
          </p:cNvPr>
          <p:cNvPicPr>
            <a:picLocks noChangeAspect="1"/>
          </p:cNvPicPr>
          <p:nvPr/>
        </p:nvPicPr>
        <p:blipFill rotWithShape="1">
          <a:blip r:embed="rId5">
            <a:extLst>
              <a:ext uri="{28A0092B-C50C-407E-A947-70E740481C1C}">
                <a14:useLocalDpi xmlns:a14="http://schemas.microsoft.com/office/drawing/2010/main" val="0"/>
              </a:ext>
            </a:extLst>
          </a:blip>
          <a:srcRect t="26736" b="30906"/>
          <a:stretch/>
        </p:blipFill>
        <p:spPr>
          <a:xfrm>
            <a:off x="7474166" y="6252636"/>
            <a:ext cx="975870" cy="551155"/>
          </a:xfrm>
          <a:prstGeom prst="rect">
            <a:avLst/>
          </a:prstGeom>
        </p:spPr>
      </p:pic>
      <p:sp>
        <p:nvSpPr>
          <p:cNvPr id="9"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2"/>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24</a:t>
            </a:fld>
            <a:endParaRPr lang="en-US" sz="1600" dirty="0"/>
          </a:p>
        </p:txBody>
      </p:sp>
      <p:sp>
        <p:nvSpPr>
          <p:cNvPr id="10" name="Title 1">
            <a:extLst>
              <a:ext uri="{FF2B5EF4-FFF2-40B4-BE49-F238E27FC236}">
                <a16:creationId xmlns:a16="http://schemas.microsoft.com/office/drawing/2014/main" id="{6A2AE1AC-19A7-314B-A94D-815E5C7BF304}"/>
              </a:ext>
            </a:extLst>
          </p:cNvPr>
          <p:cNvSpPr txBox="1">
            <a:spLocks/>
          </p:cNvSpPr>
          <p:nvPr/>
        </p:nvSpPr>
        <p:spPr>
          <a:xfrm>
            <a:off x="742950" y="5175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Exercise 4 – (scaling, Auto scaling, rollout)</a:t>
            </a:r>
          </a:p>
        </p:txBody>
      </p:sp>
    </p:spTree>
    <p:extLst>
      <p:ext uri="{BB962C8B-B14F-4D97-AF65-F5344CB8AC3E}">
        <p14:creationId xmlns:p14="http://schemas.microsoft.com/office/powerpoint/2010/main" val="22867383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2"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5"/>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7474166" y="6252638"/>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4"/>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25</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563337" y="2402806"/>
            <a:ext cx="843998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Service Discovery</a:t>
            </a:r>
          </a:p>
        </p:txBody>
      </p:sp>
    </p:spTree>
    <p:extLst>
      <p:ext uri="{BB962C8B-B14F-4D97-AF65-F5344CB8AC3E}">
        <p14:creationId xmlns:p14="http://schemas.microsoft.com/office/powerpoint/2010/main" val="5309365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2"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5"/>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7474166" y="6252638"/>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4"/>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26</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352010" y="503025"/>
            <a:ext cx="8439983"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Service Discovery</a:t>
            </a:r>
          </a:p>
        </p:txBody>
      </p:sp>
      <p:sp>
        <p:nvSpPr>
          <p:cNvPr id="9" name="TextBox 8"/>
          <p:cNvSpPr txBox="1"/>
          <p:nvPr/>
        </p:nvSpPr>
        <p:spPr>
          <a:xfrm>
            <a:off x="368642" y="1772816"/>
            <a:ext cx="8622320" cy="2542363"/>
          </a:xfrm>
          <a:prstGeom prst="rect">
            <a:avLst/>
          </a:prstGeom>
          <a:noFill/>
        </p:spPr>
        <p:txBody>
          <a:bodyPr wrap="square" rtlCol="0">
            <a:spAutoFit/>
          </a:bodyPr>
          <a:lstStyle/>
          <a:p>
            <a:pPr>
              <a:lnSpc>
                <a:spcPct val="150000"/>
              </a:lnSpc>
            </a:pPr>
            <a:r>
              <a:rPr lang="en-US" dirty="0"/>
              <a:t>Migrating from a monolithic architecture to a Microservices based architecture where each service loosely coupled and horizontally scaled will require a service discovery mechanism to ensure that the REST API endpoints of the ephemeral services (say, docker containers running inside PODs) are resolved or detected. The IP addresses of the containers (or the PODs) being transient will need automated mechanism to resolve or convey the current IP addresses.</a:t>
            </a:r>
          </a:p>
        </p:txBody>
      </p:sp>
    </p:spTree>
    <p:extLst>
      <p:ext uri="{BB962C8B-B14F-4D97-AF65-F5344CB8AC3E}">
        <p14:creationId xmlns:p14="http://schemas.microsoft.com/office/powerpoint/2010/main" val="3523752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2"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5"/>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7474166" y="6252638"/>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4"/>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27</a:t>
            </a:fld>
            <a:endParaRPr lang="en-US" sz="1600" dirty="0"/>
          </a:p>
        </p:txBody>
      </p:sp>
      <p:pic>
        <p:nvPicPr>
          <p:cNvPr id="9" name="Picture 8" descr="Screen Shot 2019-03-17 at 10.18.06 AM.png"/>
          <p:cNvPicPr>
            <a:picLocks noChangeAspect="1"/>
          </p:cNvPicPr>
          <p:nvPr/>
        </p:nvPicPr>
        <p:blipFill>
          <a:blip r:embed="rId5"/>
          <a:stretch>
            <a:fillRect/>
          </a:stretch>
        </p:blipFill>
        <p:spPr>
          <a:xfrm>
            <a:off x="0" y="762000"/>
            <a:ext cx="9144000" cy="5345202"/>
          </a:xfrm>
          <a:prstGeom prst="rect">
            <a:avLst/>
          </a:prstGeom>
        </p:spPr>
      </p:pic>
    </p:spTree>
    <p:extLst>
      <p:ext uri="{BB962C8B-B14F-4D97-AF65-F5344CB8AC3E}">
        <p14:creationId xmlns:p14="http://schemas.microsoft.com/office/powerpoint/2010/main" val="1518379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2"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5"/>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7474166" y="6252638"/>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4"/>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28</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185738" y="315051"/>
            <a:ext cx="8439983" cy="45720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Service Discovery</a:t>
            </a:r>
          </a:p>
        </p:txBody>
      </p:sp>
      <p:pic>
        <p:nvPicPr>
          <p:cNvPr id="11" name="Picture 10" descr="Screen Shot 2019-03-17 at 9.12.21 AM.png"/>
          <p:cNvPicPr>
            <a:picLocks noChangeAspect="1"/>
          </p:cNvPicPr>
          <p:nvPr/>
        </p:nvPicPr>
        <p:blipFill>
          <a:blip r:embed="rId5"/>
          <a:stretch>
            <a:fillRect/>
          </a:stretch>
        </p:blipFill>
        <p:spPr>
          <a:xfrm>
            <a:off x="1885439" y="1489457"/>
            <a:ext cx="5622349" cy="1884193"/>
          </a:xfrm>
          <a:prstGeom prst="rect">
            <a:avLst/>
          </a:prstGeom>
        </p:spPr>
      </p:pic>
      <p:pic>
        <p:nvPicPr>
          <p:cNvPr id="12" name="Picture 11" descr="Screen Shot 2019-03-17 at 9.12.39 AM.png">
            <a:extLst>
              <a:ext uri="{FF2B5EF4-FFF2-40B4-BE49-F238E27FC236}">
                <a16:creationId xmlns:a16="http://schemas.microsoft.com/office/drawing/2014/main" id="{D29EAF4D-791C-6246-86FA-10A91A862720}"/>
              </a:ext>
            </a:extLst>
          </p:cNvPr>
          <p:cNvPicPr>
            <a:picLocks noChangeAspect="1"/>
          </p:cNvPicPr>
          <p:nvPr/>
        </p:nvPicPr>
        <p:blipFill>
          <a:blip r:embed="rId6"/>
          <a:stretch>
            <a:fillRect/>
          </a:stretch>
        </p:blipFill>
        <p:spPr>
          <a:xfrm>
            <a:off x="2045530" y="4490738"/>
            <a:ext cx="5302166" cy="786231"/>
          </a:xfrm>
          <a:prstGeom prst="rect">
            <a:avLst/>
          </a:prstGeom>
        </p:spPr>
      </p:pic>
      <p:sp>
        <p:nvSpPr>
          <p:cNvPr id="2" name="Down Arrow 1">
            <a:extLst>
              <a:ext uri="{FF2B5EF4-FFF2-40B4-BE49-F238E27FC236}">
                <a16:creationId xmlns:a16="http://schemas.microsoft.com/office/drawing/2014/main" id="{789AAF74-DAF4-D04D-95CD-3C7F4D78271A}"/>
              </a:ext>
            </a:extLst>
          </p:cNvPr>
          <p:cNvSpPr/>
          <p:nvPr/>
        </p:nvSpPr>
        <p:spPr>
          <a:xfrm>
            <a:off x="4104849" y="3766914"/>
            <a:ext cx="720080" cy="475967"/>
          </a:xfrm>
          <a:prstGeom prst="downArrow">
            <a:avLst>
              <a:gd name="adj1" fmla="val 50000"/>
              <a:gd name="adj2" fmla="val 4737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49782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2"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5"/>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7474166" y="6252638"/>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4"/>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29</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395536" y="332656"/>
            <a:ext cx="8439983" cy="45720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Service Discovery</a:t>
            </a:r>
          </a:p>
        </p:txBody>
      </p:sp>
      <p:sp>
        <p:nvSpPr>
          <p:cNvPr id="2" name="TextBox 1">
            <a:extLst>
              <a:ext uri="{FF2B5EF4-FFF2-40B4-BE49-F238E27FC236}">
                <a16:creationId xmlns:a16="http://schemas.microsoft.com/office/drawing/2014/main" id="{394E7DA6-CFB1-254E-82AE-BB67AA393FA9}"/>
              </a:ext>
            </a:extLst>
          </p:cNvPr>
          <p:cNvSpPr txBox="1"/>
          <p:nvPr/>
        </p:nvSpPr>
        <p:spPr>
          <a:xfrm>
            <a:off x="393659" y="1457236"/>
            <a:ext cx="8056377" cy="3594638"/>
          </a:xfrm>
          <a:prstGeom prst="rect">
            <a:avLst/>
          </a:prstGeom>
          <a:noFill/>
        </p:spPr>
        <p:txBody>
          <a:bodyPr wrap="square" rtlCol="0">
            <a:spAutoFit/>
          </a:bodyPr>
          <a:lstStyle/>
          <a:p>
            <a:pPr>
              <a:lnSpc>
                <a:spcPct val="150000"/>
              </a:lnSpc>
            </a:pPr>
            <a:r>
              <a:rPr lang="en-US" sz="2200" dirty="0"/>
              <a:t>What should Service Discovery provide?</a:t>
            </a:r>
          </a:p>
          <a:p>
            <a:pPr marL="285750" indent="-285750">
              <a:lnSpc>
                <a:spcPct val="150000"/>
              </a:lnSpc>
              <a:buFontTx/>
              <a:buChar char="-"/>
            </a:pPr>
            <a:r>
              <a:rPr lang="en-US" sz="2200" b="1" dirty="0"/>
              <a:t>Discover services </a:t>
            </a:r>
            <a:r>
              <a:rPr lang="en-US" sz="2200" dirty="0"/>
              <a:t>dynamically to get IP address and port details to communicate with other services</a:t>
            </a:r>
          </a:p>
          <a:p>
            <a:pPr marL="285750" indent="-285750">
              <a:lnSpc>
                <a:spcPct val="150000"/>
              </a:lnSpc>
              <a:buFontTx/>
              <a:buChar char="-"/>
            </a:pPr>
            <a:r>
              <a:rPr lang="en-US" sz="2200" b="1" dirty="0"/>
              <a:t>Health check</a:t>
            </a:r>
            <a:r>
              <a:rPr lang="en-US" sz="2200" dirty="0"/>
              <a:t>: Only healthy services should participate in handling traffic</a:t>
            </a:r>
          </a:p>
          <a:p>
            <a:pPr marL="285750" indent="-285750">
              <a:lnSpc>
                <a:spcPct val="150000"/>
              </a:lnSpc>
              <a:buFontTx/>
              <a:buChar char="-"/>
            </a:pPr>
            <a:r>
              <a:rPr lang="en-US" sz="2200" b="1" dirty="0"/>
              <a:t>Load balancing</a:t>
            </a:r>
            <a:r>
              <a:rPr lang="en-US" sz="2200" dirty="0"/>
              <a:t>: Traffic destined to a particular service should be dynamically load balanced </a:t>
            </a:r>
          </a:p>
        </p:txBody>
      </p:sp>
    </p:spTree>
    <p:extLst>
      <p:ext uri="{BB962C8B-B14F-4D97-AF65-F5344CB8AC3E}">
        <p14:creationId xmlns:p14="http://schemas.microsoft.com/office/powerpoint/2010/main" val="2050632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2"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5"/>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7474166" y="6252638"/>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4"/>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3</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563337" y="2402806"/>
            <a:ext cx="843998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Zero Downtime Scaling</a:t>
            </a:r>
          </a:p>
        </p:txBody>
      </p:sp>
    </p:spTree>
    <p:extLst>
      <p:ext uri="{BB962C8B-B14F-4D97-AF65-F5344CB8AC3E}">
        <p14:creationId xmlns:p14="http://schemas.microsoft.com/office/powerpoint/2010/main" val="27696292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2"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5"/>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7474166" y="6252638"/>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4"/>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30</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10053" y="152400"/>
            <a:ext cx="8439983" cy="45720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Service Discovery</a:t>
            </a:r>
          </a:p>
        </p:txBody>
      </p:sp>
      <p:pic>
        <p:nvPicPr>
          <p:cNvPr id="9" name="Picture 8" descr="Screen Shot 2019-03-17 at 9.13.07 AM.png"/>
          <p:cNvPicPr>
            <a:picLocks noChangeAspect="1"/>
          </p:cNvPicPr>
          <p:nvPr/>
        </p:nvPicPr>
        <p:blipFill>
          <a:blip r:embed="rId5"/>
          <a:stretch>
            <a:fillRect/>
          </a:stretch>
        </p:blipFill>
        <p:spPr>
          <a:xfrm>
            <a:off x="514893" y="762000"/>
            <a:ext cx="8114214" cy="5105400"/>
          </a:xfrm>
          <a:prstGeom prst="rect">
            <a:avLst/>
          </a:prstGeom>
        </p:spPr>
      </p:pic>
    </p:spTree>
    <p:extLst>
      <p:ext uri="{BB962C8B-B14F-4D97-AF65-F5344CB8AC3E}">
        <p14:creationId xmlns:p14="http://schemas.microsoft.com/office/powerpoint/2010/main" val="19943677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2"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5"/>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7474166" y="6252638"/>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4"/>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31</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396170" y="417073"/>
            <a:ext cx="8439983" cy="45720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Service Discovery Tools</a:t>
            </a:r>
          </a:p>
        </p:txBody>
      </p:sp>
      <p:pic>
        <p:nvPicPr>
          <p:cNvPr id="9" name="Picture 8" descr="Screen Shot 2019-03-17 at 9.13.48 AM.png"/>
          <p:cNvPicPr>
            <a:picLocks noChangeAspect="1"/>
          </p:cNvPicPr>
          <p:nvPr/>
        </p:nvPicPr>
        <p:blipFill>
          <a:blip r:embed="rId5"/>
          <a:stretch>
            <a:fillRect/>
          </a:stretch>
        </p:blipFill>
        <p:spPr>
          <a:xfrm>
            <a:off x="396170" y="1261790"/>
            <a:ext cx="8136270" cy="4442465"/>
          </a:xfrm>
          <a:prstGeom prst="rect">
            <a:avLst/>
          </a:prstGeom>
        </p:spPr>
      </p:pic>
    </p:spTree>
    <p:extLst>
      <p:ext uri="{BB962C8B-B14F-4D97-AF65-F5344CB8AC3E}">
        <p14:creationId xmlns:p14="http://schemas.microsoft.com/office/powerpoint/2010/main" val="4820203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2"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5"/>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7474166" y="6252638"/>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4"/>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32</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185738" y="260648"/>
            <a:ext cx="8439983" cy="45720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Service Discovery by etcd</a:t>
            </a:r>
          </a:p>
        </p:txBody>
      </p:sp>
      <p:sp>
        <p:nvSpPr>
          <p:cNvPr id="2" name="TextBox 1">
            <a:extLst>
              <a:ext uri="{FF2B5EF4-FFF2-40B4-BE49-F238E27FC236}">
                <a16:creationId xmlns:a16="http://schemas.microsoft.com/office/drawing/2014/main" id="{C0642EAE-201B-E94F-B65B-0E0B4A5556EB}"/>
              </a:ext>
            </a:extLst>
          </p:cNvPr>
          <p:cNvSpPr txBox="1"/>
          <p:nvPr/>
        </p:nvSpPr>
        <p:spPr>
          <a:xfrm>
            <a:off x="389334" y="1035682"/>
            <a:ext cx="8506111" cy="2126864"/>
          </a:xfrm>
          <a:prstGeom prst="rect">
            <a:avLst/>
          </a:prstGeom>
          <a:noFill/>
        </p:spPr>
        <p:txBody>
          <a:bodyPr wrap="none" rtlCol="0">
            <a:spAutoFit/>
          </a:bodyPr>
          <a:lstStyle/>
          <a:p>
            <a:pPr marL="285750" indent="-285750">
              <a:lnSpc>
                <a:spcPct val="150000"/>
              </a:lnSpc>
              <a:buFontTx/>
              <a:buChar char="-"/>
            </a:pPr>
            <a:r>
              <a:rPr lang="en-US" dirty="0"/>
              <a:t>Etcd can be used as KV store for service registry</a:t>
            </a:r>
          </a:p>
          <a:p>
            <a:pPr marL="285750" indent="-285750">
              <a:lnSpc>
                <a:spcPct val="150000"/>
              </a:lnSpc>
              <a:buFontTx/>
              <a:buChar char="-"/>
            </a:pPr>
            <a:r>
              <a:rPr lang="en-US" dirty="0"/>
              <a:t>Service itself can directly update etcd or a Sidekick service can be used to update etcd</a:t>
            </a:r>
          </a:p>
          <a:p>
            <a:pPr marL="285750" indent="-285750">
              <a:lnSpc>
                <a:spcPct val="150000"/>
              </a:lnSpc>
              <a:buFontTx/>
              <a:buChar char="-"/>
            </a:pPr>
            <a:r>
              <a:rPr lang="en-US" dirty="0"/>
              <a:t>Sidekick service serves as </a:t>
            </a:r>
            <a:r>
              <a:rPr lang="en-US" b="1" dirty="0"/>
              <a:t>registrator</a:t>
            </a:r>
          </a:p>
          <a:p>
            <a:pPr marL="285750" indent="-285750">
              <a:lnSpc>
                <a:spcPct val="150000"/>
              </a:lnSpc>
              <a:buFontTx/>
              <a:buChar char="-"/>
            </a:pPr>
            <a:r>
              <a:rPr lang="en-US" dirty="0"/>
              <a:t>Other services can query etcd database to do the dynamic service discovery</a:t>
            </a:r>
          </a:p>
          <a:p>
            <a:pPr marL="285750" indent="-285750">
              <a:lnSpc>
                <a:spcPct val="150000"/>
              </a:lnSpc>
              <a:buFontTx/>
              <a:buChar char="-"/>
            </a:pPr>
            <a:endParaRPr lang="en-US" dirty="0"/>
          </a:p>
        </p:txBody>
      </p:sp>
      <p:sp>
        <p:nvSpPr>
          <p:cNvPr id="12" name="Rectangle 11">
            <a:extLst>
              <a:ext uri="{FF2B5EF4-FFF2-40B4-BE49-F238E27FC236}">
                <a16:creationId xmlns:a16="http://schemas.microsoft.com/office/drawing/2014/main" id="{00AC63BF-8750-0B40-B349-F77EE0E34201}"/>
              </a:ext>
            </a:extLst>
          </p:cNvPr>
          <p:cNvSpPr/>
          <p:nvPr/>
        </p:nvSpPr>
        <p:spPr>
          <a:xfrm>
            <a:off x="1826244" y="3419172"/>
            <a:ext cx="5203205" cy="249845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7EFF8658-86ED-624B-AF88-36CF2976F47D}"/>
              </a:ext>
            </a:extLst>
          </p:cNvPr>
          <p:cNvSpPr/>
          <p:nvPr/>
        </p:nvSpPr>
        <p:spPr>
          <a:xfrm>
            <a:off x="2148499" y="4771504"/>
            <a:ext cx="1528888" cy="74990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sidekick</a:t>
            </a:r>
          </a:p>
        </p:txBody>
      </p:sp>
      <p:sp>
        <p:nvSpPr>
          <p:cNvPr id="14" name="Rounded Rectangle 13">
            <a:extLst>
              <a:ext uri="{FF2B5EF4-FFF2-40B4-BE49-F238E27FC236}">
                <a16:creationId xmlns:a16="http://schemas.microsoft.com/office/drawing/2014/main" id="{832EFE62-E762-B241-AC7D-723834743A2A}"/>
              </a:ext>
            </a:extLst>
          </p:cNvPr>
          <p:cNvSpPr/>
          <p:nvPr/>
        </p:nvSpPr>
        <p:spPr>
          <a:xfrm>
            <a:off x="4457349" y="4771504"/>
            <a:ext cx="1528888" cy="74990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etcd</a:t>
            </a:r>
          </a:p>
        </p:txBody>
      </p:sp>
      <p:sp>
        <p:nvSpPr>
          <p:cNvPr id="15" name="Rounded Rectangle 14">
            <a:extLst>
              <a:ext uri="{FF2B5EF4-FFF2-40B4-BE49-F238E27FC236}">
                <a16:creationId xmlns:a16="http://schemas.microsoft.com/office/drawing/2014/main" id="{9ED2FF8C-0C6D-B14A-AE59-729B17CF4DAD}"/>
              </a:ext>
            </a:extLst>
          </p:cNvPr>
          <p:cNvSpPr/>
          <p:nvPr/>
        </p:nvSpPr>
        <p:spPr>
          <a:xfrm>
            <a:off x="2144446" y="3606841"/>
            <a:ext cx="1528888" cy="74990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service</a:t>
            </a:r>
          </a:p>
        </p:txBody>
      </p:sp>
      <p:cxnSp>
        <p:nvCxnSpPr>
          <p:cNvPr id="17" name="Straight Arrow Connector 16">
            <a:extLst>
              <a:ext uri="{FF2B5EF4-FFF2-40B4-BE49-F238E27FC236}">
                <a16:creationId xmlns:a16="http://schemas.microsoft.com/office/drawing/2014/main" id="{28FADFEF-7ECB-3245-952B-B82DD299A079}"/>
              </a:ext>
            </a:extLst>
          </p:cNvPr>
          <p:cNvCxnSpPr>
            <a:cxnSpLocks/>
            <a:stCxn id="15" idx="2"/>
            <a:endCxn id="13" idx="0"/>
          </p:cNvCxnSpPr>
          <p:nvPr/>
        </p:nvCxnSpPr>
        <p:spPr>
          <a:xfrm>
            <a:off x="2908890" y="4356746"/>
            <a:ext cx="4053" cy="41475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36A08FDC-54AB-354D-A16F-0E95D4F60962}"/>
              </a:ext>
            </a:extLst>
          </p:cNvPr>
          <p:cNvCxnSpPr>
            <a:cxnSpLocks/>
            <a:stCxn id="13" idx="3"/>
            <a:endCxn id="14" idx="1"/>
          </p:cNvCxnSpPr>
          <p:nvPr/>
        </p:nvCxnSpPr>
        <p:spPr>
          <a:xfrm>
            <a:off x="3677387" y="5146457"/>
            <a:ext cx="77996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Rounded Rectangle 24">
            <a:extLst>
              <a:ext uri="{FF2B5EF4-FFF2-40B4-BE49-F238E27FC236}">
                <a16:creationId xmlns:a16="http://schemas.microsoft.com/office/drawing/2014/main" id="{B070BE56-F6AB-8844-998A-79072ECB5B02}"/>
              </a:ext>
            </a:extLst>
          </p:cNvPr>
          <p:cNvSpPr/>
          <p:nvPr/>
        </p:nvSpPr>
        <p:spPr>
          <a:xfrm>
            <a:off x="4983350" y="2954149"/>
            <a:ext cx="754790" cy="407816"/>
          </a:xfrm>
          <a:prstGeom prst="round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service</a:t>
            </a:r>
          </a:p>
        </p:txBody>
      </p:sp>
      <p:sp>
        <p:nvSpPr>
          <p:cNvPr id="26" name="Rounded Rectangle 25">
            <a:extLst>
              <a:ext uri="{FF2B5EF4-FFF2-40B4-BE49-F238E27FC236}">
                <a16:creationId xmlns:a16="http://schemas.microsoft.com/office/drawing/2014/main" id="{EA2BD538-23C3-204E-BFA7-9DA2BF189FE3}"/>
              </a:ext>
            </a:extLst>
          </p:cNvPr>
          <p:cNvSpPr/>
          <p:nvPr/>
        </p:nvSpPr>
        <p:spPr>
          <a:xfrm>
            <a:off x="5360745" y="3091197"/>
            <a:ext cx="754790" cy="407816"/>
          </a:xfrm>
          <a:prstGeom prst="round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service</a:t>
            </a:r>
          </a:p>
        </p:txBody>
      </p:sp>
      <p:sp>
        <p:nvSpPr>
          <p:cNvPr id="27" name="Rounded Rectangle 26">
            <a:extLst>
              <a:ext uri="{FF2B5EF4-FFF2-40B4-BE49-F238E27FC236}">
                <a16:creationId xmlns:a16="http://schemas.microsoft.com/office/drawing/2014/main" id="{EF416724-76D1-CF4A-946A-1F8160AE8292}"/>
              </a:ext>
            </a:extLst>
          </p:cNvPr>
          <p:cNvSpPr/>
          <p:nvPr/>
        </p:nvSpPr>
        <p:spPr>
          <a:xfrm>
            <a:off x="5858692" y="3215267"/>
            <a:ext cx="754790" cy="407816"/>
          </a:xfrm>
          <a:prstGeom prst="round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service</a:t>
            </a:r>
          </a:p>
        </p:txBody>
      </p:sp>
      <p:cxnSp>
        <p:nvCxnSpPr>
          <p:cNvPr id="28" name="Straight Arrow Connector 27">
            <a:extLst>
              <a:ext uri="{FF2B5EF4-FFF2-40B4-BE49-F238E27FC236}">
                <a16:creationId xmlns:a16="http://schemas.microsoft.com/office/drawing/2014/main" id="{18B4166F-AC9D-2844-BFBD-5E8BF67499B9}"/>
              </a:ext>
            </a:extLst>
          </p:cNvPr>
          <p:cNvCxnSpPr>
            <a:cxnSpLocks/>
          </p:cNvCxnSpPr>
          <p:nvPr/>
        </p:nvCxnSpPr>
        <p:spPr>
          <a:xfrm>
            <a:off x="5354636" y="3534069"/>
            <a:ext cx="1" cy="12374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76662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2"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5"/>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7474166" y="6252638"/>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4"/>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33</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453323" y="424382"/>
            <a:ext cx="8439983" cy="45720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Service Discovery by </a:t>
            </a:r>
            <a:r>
              <a:rPr lang="en-US" b="1" dirty="0" err="1">
                <a:solidFill>
                  <a:srgbClr val="002060"/>
                </a:solidFill>
              </a:rPr>
              <a:t>HashiCorp</a:t>
            </a:r>
            <a:r>
              <a:rPr lang="en-US" b="1" dirty="0">
                <a:solidFill>
                  <a:srgbClr val="002060"/>
                </a:solidFill>
              </a:rPr>
              <a:t> (Consul)</a:t>
            </a:r>
          </a:p>
        </p:txBody>
      </p:sp>
      <p:sp>
        <p:nvSpPr>
          <p:cNvPr id="9" name="TextBox 8"/>
          <p:cNvSpPr txBox="1"/>
          <p:nvPr/>
        </p:nvSpPr>
        <p:spPr>
          <a:xfrm>
            <a:off x="442137" y="1724045"/>
            <a:ext cx="8382000" cy="3359061"/>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2400" dirty="0"/>
              <a:t>Consul is a distributed, HA service discovery and configuration system</a:t>
            </a:r>
          </a:p>
          <a:p>
            <a:pPr marL="285750" indent="-285750" algn="just">
              <a:lnSpc>
                <a:spcPct val="150000"/>
              </a:lnSpc>
              <a:buFont typeface="Arial" panose="020B0604020202020204" pitchFamily="34" charset="0"/>
              <a:buChar char="•"/>
            </a:pPr>
            <a:r>
              <a:rPr lang="en-US" sz="2400" dirty="0"/>
              <a:t>Consul provides features - includes service and node discovery mechanisms, tagging system, health checks, consensus-based election routines, system-wide key/value storage, etc.</a:t>
            </a:r>
          </a:p>
          <a:p>
            <a:pPr marL="285750" indent="-285750" algn="just">
              <a:lnSpc>
                <a:spcPct val="150000"/>
              </a:lnSpc>
              <a:buFont typeface="Arial" panose="020B0604020202020204" pitchFamily="34" charset="0"/>
              <a:buChar char="•"/>
            </a:pPr>
            <a:r>
              <a:rPr lang="en-US" sz="2400" dirty="0"/>
              <a:t>Provides Rest based HTTP Api for external interaction</a:t>
            </a:r>
          </a:p>
        </p:txBody>
      </p:sp>
    </p:spTree>
    <p:extLst>
      <p:ext uri="{BB962C8B-B14F-4D97-AF65-F5344CB8AC3E}">
        <p14:creationId xmlns:p14="http://schemas.microsoft.com/office/powerpoint/2010/main" val="11764070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2"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5"/>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7474166" y="6252638"/>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4"/>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34</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472167" y="476672"/>
            <a:ext cx="8439983" cy="45720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Service Discovery – Zookeeper by Apache</a:t>
            </a:r>
          </a:p>
        </p:txBody>
      </p:sp>
      <p:sp>
        <p:nvSpPr>
          <p:cNvPr id="9" name="TextBox 8"/>
          <p:cNvSpPr txBox="1"/>
          <p:nvPr/>
        </p:nvSpPr>
        <p:spPr>
          <a:xfrm>
            <a:off x="380999" y="1484784"/>
            <a:ext cx="8622320" cy="30868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200" dirty="0"/>
              <a:t>Apache ZooKeeper is a distributed, open-source coordination service for distributed applications.</a:t>
            </a:r>
          </a:p>
          <a:p>
            <a:pPr marL="285750" indent="-285750">
              <a:lnSpc>
                <a:spcPct val="150000"/>
              </a:lnSpc>
              <a:buFont typeface="Arial" panose="020B0604020202020204" pitchFamily="34" charset="0"/>
              <a:buChar char="•"/>
            </a:pPr>
            <a:r>
              <a:rPr lang="en-US" sz="2200" dirty="0"/>
              <a:t>Allows to read, write, and observe updates to data.</a:t>
            </a:r>
          </a:p>
          <a:p>
            <a:pPr marL="285750" indent="-285750">
              <a:lnSpc>
                <a:spcPct val="150000"/>
              </a:lnSpc>
              <a:buFont typeface="Arial" panose="020B0604020202020204" pitchFamily="34" charset="0"/>
              <a:buChar char="•"/>
            </a:pPr>
            <a:r>
              <a:rPr lang="en-US" sz="2200" dirty="0"/>
              <a:t>Data are organized in a file system like hierarchy and replicated to all ZooKeeper servers in the ensemble (a set of ZooKeeper servers).</a:t>
            </a:r>
          </a:p>
          <a:p>
            <a:pPr marL="285750" indent="-285750">
              <a:lnSpc>
                <a:spcPct val="150000"/>
              </a:lnSpc>
              <a:buFont typeface="Arial" panose="020B0604020202020204" pitchFamily="34" charset="0"/>
              <a:buChar char="•"/>
            </a:pPr>
            <a:r>
              <a:rPr lang="en-US" sz="2200" dirty="0"/>
              <a:t>Operations on data are atomic and sequentially consistent</a:t>
            </a:r>
          </a:p>
        </p:txBody>
      </p:sp>
    </p:spTree>
    <p:extLst>
      <p:ext uri="{BB962C8B-B14F-4D97-AF65-F5344CB8AC3E}">
        <p14:creationId xmlns:p14="http://schemas.microsoft.com/office/powerpoint/2010/main" val="21016000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2"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5"/>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7474166" y="6252638"/>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4"/>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35</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548091" y="375452"/>
            <a:ext cx="8439983" cy="45720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Service Discovery</a:t>
            </a:r>
          </a:p>
        </p:txBody>
      </p:sp>
      <p:sp>
        <p:nvSpPr>
          <p:cNvPr id="9" name="TextBox 8"/>
          <p:cNvSpPr txBox="1"/>
          <p:nvPr/>
        </p:nvSpPr>
        <p:spPr>
          <a:xfrm>
            <a:off x="365754" y="1150486"/>
            <a:ext cx="8622320" cy="4619854"/>
          </a:xfrm>
          <a:prstGeom prst="rect">
            <a:avLst/>
          </a:prstGeom>
          <a:noFill/>
        </p:spPr>
        <p:txBody>
          <a:bodyPr wrap="square" rtlCol="0">
            <a:spAutoFit/>
          </a:bodyPr>
          <a:lstStyle/>
          <a:p>
            <a:pPr>
              <a:lnSpc>
                <a:spcPct val="150000"/>
              </a:lnSpc>
            </a:pPr>
            <a:r>
              <a:rPr lang="en-US" dirty="0"/>
              <a:t>Using the environment variables that use the same conventions as those created by Docker links. Using DNS to resolve the service names to the service’s IP address.</a:t>
            </a:r>
          </a:p>
          <a:p>
            <a:pPr>
              <a:lnSpc>
                <a:spcPct val="150000"/>
              </a:lnSpc>
            </a:pPr>
            <a:endParaRPr lang="en-US" dirty="0"/>
          </a:p>
          <a:p>
            <a:pPr>
              <a:lnSpc>
                <a:spcPct val="150000"/>
              </a:lnSpc>
            </a:pPr>
            <a:r>
              <a:rPr lang="en-US" b="1" dirty="0"/>
              <a:t>1. Environment Variables</a:t>
            </a:r>
            <a:endParaRPr lang="en-US" dirty="0"/>
          </a:p>
          <a:p>
            <a:pPr>
              <a:lnSpc>
                <a:spcPct val="150000"/>
              </a:lnSpc>
            </a:pPr>
            <a:r>
              <a:rPr lang="en-US" dirty="0"/>
              <a:t>Kubernetes injects environment variables for each service and each port exposed by the service. This makes it easy to deploy containers that use Docker links to find their dependencies.</a:t>
            </a:r>
          </a:p>
          <a:p>
            <a:pPr>
              <a:lnSpc>
                <a:spcPct val="150000"/>
              </a:lnSpc>
            </a:pPr>
            <a:r>
              <a:rPr lang="en-US" dirty="0"/>
              <a:t>For example, a RabbitMQ service can be located by using the </a:t>
            </a:r>
            <a:r>
              <a:rPr lang="en-US" dirty="0">
                <a:solidFill>
                  <a:srgbClr val="C00000"/>
                </a:solidFill>
              </a:rPr>
              <a:t>RABBITMQ_SERVICE_SERVICE_HOST </a:t>
            </a:r>
            <a:r>
              <a:rPr lang="en-US" dirty="0"/>
              <a:t>and </a:t>
            </a:r>
            <a:r>
              <a:rPr lang="en-US" dirty="0">
                <a:solidFill>
                  <a:srgbClr val="C00000"/>
                </a:solidFill>
              </a:rPr>
              <a:t>RABBIT_MP_SERVICE_SERVICE_PORT </a:t>
            </a:r>
            <a:r>
              <a:rPr lang="en-US" dirty="0"/>
              <a:t>variables. Other environment variables are also exposed to support this.</a:t>
            </a:r>
          </a:p>
          <a:p>
            <a:pPr>
              <a:lnSpc>
                <a:spcPct val="150000"/>
              </a:lnSpc>
            </a:pPr>
            <a:endParaRPr lang="en-US" dirty="0"/>
          </a:p>
        </p:txBody>
      </p:sp>
    </p:spTree>
    <p:extLst>
      <p:ext uri="{BB962C8B-B14F-4D97-AF65-F5344CB8AC3E}">
        <p14:creationId xmlns:p14="http://schemas.microsoft.com/office/powerpoint/2010/main" val="26298061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2"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5"/>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7474166" y="6252638"/>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4"/>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36</a:t>
            </a:fld>
            <a:endParaRPr lang="en-US" sz="1600" dirty="0"/>
          </a:p>
        </p:txBody>
      </p:sp>
      <p:sp>
        <p:nvSpPr>
          <p:cNvPr id="9" name="TextBox 8"/>
          <p:cNvSpPr txBox="1"/>
          <p:nvPr/>
        </p:nvSpPr>
        <p:spPr>
          <a:xfrm>
            <a:off x="381000" y="1447800"/>
            <a:ext cx="8622320" cy="3477875"/>
          </a:xfrm>
          <a:prstGeom prst="rect">
            <a:avLst/>
          </a:prstGeom>
          <a:noFill/>
        </p:spPr>
        <p:txBody>
          <a:bodyPr wrap="square" rtlCol="0">
            <a:spAutoFit/>
          </a:bodyPr>
          <a:lstStyle/>
          <a:p>
            <a:r>
              <a:rPr lang="en-US" sz="2200" b="1" dirty="0"/>
              <a:t>DNS Resolution</a:t>
            </a:r>
          </a:p>
          <a:p>
            <a:endParaRPr lang="en-US" sz="2200" dirty="0"/>
          </a:p>
          <a:p>
            <a:r>
              <a:rPr lang="en-US" sz="2200" dirty="0"/>
              <a:t>Kubernetes has a </a:t>
            </a:r>
            <a:r>
              <a:rPr lang="en-US" sz="2200" dirty="0" err="1"/>
              <a:t>kube-dns</a:t>
            </a:r>
            <a:r>
              <a:rPr lang="en-US" sz="2200" dirty="0"/>
              <a:t> </a:t>
            </a:r>
            <a:r>
              <a:rPr lang="en-US" sz="2200" dirty="0" err="1"/>
              <a:t>addon</a:t>
            </a:r>
            <a:r>
              <a:rPr lang="en-US" sz="2200" dirty="0"/>
              <a:t> that exposes the service’s name as a DNS entry. As a result, you can tell your application to connect to a host name.</a:t>
            </a:r>
          </a:p>
          <a:p>
            <a:endParaRPr lang="en-US" sz="2200" dirty="0"/>
          </a:p>
          <a:p>
            <a:r>
              <a:rPr lang="en-US" sz="2200" dirty="0"/>
              <a:t>The service names are scoped within namespaces. This allows you to run different deployment of a service for each namespace (for example, one per developer or one per environments) without having to edit configuration files.</a:t>
            </a:r>
          </a:p>
        </p:txBody>
      </p:sp>
      <p:sp>
        <p:nvSpPr>
          <p:cNvPr id="11" name="Title 1">
            <a:extLst>
              <a:ext uri="{FF2B5EF4-FFF2-40B4-BE49-F238E27FC236}">
                <a16:creationId xmlns:a16="http://schemas.microsoft.com/office/drawing/2014/main" id="{E68C7B6A-637E-D440-B68F-EFA633725AD4}"/>
              </a:ext>
            </a:extLst>
          </p:cNvPr>
          <p:cNvSpPr txBox="1">
            <a:spLocks/>
          </p:cNvSpPr>
          <p:nvPr/>
        </p:nvSpPr>
        <p:spPr>
          <a:xfrm>
            <a:off x="548091" y="375452"/>
            <a:ext cx="8439983" cy="45720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Service Discovery</a:t>
            </a:r>
          </a:p>
        </p:txBody>
      </p:sp>
    </p:spTree>
    <p:extLst>
      <p:ext uri="{BB962C8B-B14F-4D97-AF65-F5344CB8AC3E}">
        <p14:creationId xmlns:p14="http://schemas.microsoft.com/office/powerpoint/2010/main" val="41809611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2"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5"/>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7474166" y="6252638"/>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4"/>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37</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389334" y="548680"/>
            <a:ext cx="8439983" cy="45720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K8s Service Discovery Components</a:t>
            </a:r>
          </a:p>
        </p:txBody>
      </p:sp>
      <p:sp>
        <p:nvSpPr>
          <p:cNvPr id="2" name="TextBox 1">
            <a:extLst>
              <a:ext uri="{FF2B5EF4-FFF2-40B4-BE49-F238E27FC236}">
                <a16:creationId xmlns:a16="http://schemas.microsoft.com/office/drawing/2014/main" id="{3C00C066-1A63-E34F-8D82-427CE4209AEA}"/>
              </a:ext>
            </a:extLst>
          </p:cNvPr>
          <p:cNvSpPr txBox="1"/>
          <p:nvPr/>
        </p:nvSpPr>
        <p:spPr>
          <a:xfrm>
            <a:off x="414984" y="1412776"/>
            <a:ext cx="3856897" cy="420435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dirty="0" err="1"/>
              <a:t>SkyDNS</a:t>
            </a:r>
            <a:r>
              <a:rPr lang="en-US" dirty="0"/>
              <a:t> – map Service name to IP address</a:t>
            </a:r>
          </a:p>
          <a:p>
            <a:pPr marL="285750" indent="-285750">
              <a:lnSpc>
                <a:spcPct val="150000"/>
              </a:lnSpc>
              <a:buFont typeface="Arial" panose="020B0604020202020204" pitchFamily="34" charset="0"/>
              <a:buChar char="•"/>
            </a:pPr>
            <a:r>
              <a:rPr lang="en-US" b="1" dirty="0"/>
              <a:t>Etcd</a:t>
            </a:r>
            <a:r>
              <a:rPr lang="en-US" dirty="0"/>
              <a:t> – KV store for service database</a:t>
            </a:r>
          </a:p>
          <a:p>
            <a:pPr marL="285750" indent="-285750">
              <a:lnSpc>
                <a:spcPct val="150000"/>
              </a:lnSpc>
              <a:buFont typeface="Arial" panose="020B0604020202020204" pitchFamily="34" charset="0"/>
              <a:buChar char="•"/>
            </a:pPr>
            <a:r>
              <a:rPr lang="en-US" b="1" dirty="0"/>
              <a:t>Kubelet</a:t>
            </a:r>
            <a:r>
              <a:rPr lang="en-US" dirty="0"/>
              <a:t> – healthcheck and replication controller takes care of maintaining pod count</a:t>
            </a:r>
          </a:p>
          <a:p>
            <a:pPr marL="285750" indent="-285750">
              <a:lnSpc>
                <a:spcPct val="150000"/>
              </a:lnSpc>
              <a:buFont typeface="Arial" panose="020B0604020202020204" pitchFamily="34" charset="0"/>
              <a:buChar char="•"/>
            </a:pPr>
            <a:r>
              <a:rPr lang="en-US" b="1" dirty="0"/>
              <a:t>Kube-proxy</a:t>
            </a:r>
            <a:r>
              <a:rPr lang="en-US" dirty="0"/>
              <a:t> – takes care of load balancing traffic to individual pods. Watches service changes and updates IPTables</a:t>
            </a:r>
          </a:p>
        </p:txBody>
      </p:sp>
      <p:pic>
        <p:nvPicPr>
          <p:cNvPr id="12" name="Picture 11">
            <a:extLst>
              <a:ext uri="{FF2B5EF4-FFF2-40B4-BE49-F238E27FC236}">
                <a16:creationId xmlns:a16="http://schemas.microsoft.com/office/drawing/2014/main" id="{F22296FA-B974-F941-81BF-F53AA521F8D8}"/>
              </a:ext>
            </a:extLst>
          </p:cNvPr>
          <p:cNvPicPr>
            <a:picLocks noChangeAspect="1"/>
          </p:cNvPicPr>
          <p:nvPr/>
        </p:nvPicPr>
        <p:blipFill>
          <a:blip r:embed="rId5"/>
          <a:stretch>
            <a:fillRect/>
          </a:stretch>
        </p:blipFill>
        <p:spPr>
          <a:xfrm>
            <a:off x="4593520" y="1412776"/>
            <a:ext cx="4064000" cy="3937000"/>
          </a:xfrm>
          <a:prstGeom prst="rect">
            <a:avLst/>
          </a:prstGeom>
        </p:spPr>
      </p:pic>
    </p:spTree>
    <p:extLst>
      <p:ext uri="{BB962C8B-B14F-4D97-AF65-F5344CB8AC3E}">
        <p14:creationId xmlns:p14="http://schemas.microsoft.com/office/powerpoint/2010/main" val="34416358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2"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5"/>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7474166" y="6252638"/>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4"/>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38</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415861" y="332656"/>
            <a:ext cx="8439983" cy="45720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Service Discovery</a:t>
            </a:r>
          </a:p>
        </p:txBody>
      </p:sp>
      <p:sp>
        <p:nvSpPr>
          <p:cNvPr id="14" name="TextBox 13">
            <a:extLst>
              <a:ext uri="{FF2B5EF4-FFF2-40B4-BE49-F238E27FC236}">
                <a16:creationId xmlns:a16="http://schemas.microsoft.com/office/drawing/2014/main" id="{82BB9299-BAEC-0D45-8A15-5990C065BD41}"/>
              </a:ext>
            </a:extLst>
          </p:cNvPr>
          <p:cNvSpPr txBox="1"/>
          <p:nvPr/>
        </p:nvSpPr>
        <p:spPr>
          <a:xfrm>
            <a:off x="176889" y="1916832"/>
            <a:ext cx="3603023" cy="212686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dirty="0"/>
              <a:t>Services</a:t>
            </a:r>
            <a:r>
              <a:rPr lang="en-US" dirty="0"/>
              <a:t> – get mapped to pods using Selector labels. In the example: “</a:t>
            </a:r>
            <a:r>
              <a:rPr lang="en-US" dirty="0" err="1"/>
              <a:t>MyApp</a:t>
            </a:r>
            <a:r>
              <a:rPr lang="en-US" dirty="0"/>
              <a:t>” is the label</a:t>
            </a:r>
          </a:p>
          <a:p>
            <a:pPr marL="285750" indent="-285750">
              <a:lnSpc>
                <a:spcPct val="150000"/>
              </a:lnSpc>
              <a:buFont typeface="Arial" panose="020B0604020202020204" pitchFamily="34" charset="0"/>
              <a:buChar char="•"/>
            </a:pPr>
            <a:r>
              <a:rPr lang="en-US" b="1" dirty="0"/>
              <a:t>Service port</a:t>
            </a:r>
            <a:r>
              <a:rPr lang="en-US" dirty="0"/>
              <a:t> gets mapped to </a:t>
            </a:r>
            <a:r>
              <a:rPr lang="en-US" dirty="0" err="1"/>
              <a:t>targetPort</a:t>
            </a:r>
            <a:r>
              <a:rPr lang="en-US" dirty="0"/>
              <a:t> in the pod</a:t>
            </a:r>
          </a:p>
        </p:txBody>
      </p:sp>
      <p:sp>
        <p:nvSpPr>
          <p:cNvPr id="15" name="Rectangle 14">
            <a:extLst>
              <a:ext uri="{FF2B5EF4-FFF2-40B4-BE49-F238E27FC236}">
                <a16:creationId xmlns:a16="http://schemas.microsoft.com/office/drawing/2014/main" id="{99FBFCDD-7EB6-D840-B861-ACA34B6BC23E}"/>
              </a:ext>
            </a:extLst>
          </p:cNvPr>
          <p:cNvSpPr/>
          <p:nvPr/>
        </p:nvSpPr>
        <p:spPr>
          <a:xfrm>
            <a:off x="4067944" y="1412776"/>
            <a:ext cx="4572000" cy="3785652"/>
          </a:xfrm>
          <a:prstGeom prst="rect">
            <a:avLst/>
          </a:prstGeom>
          <a:ln>
            <a:solidFill>
              <a:schemeClr val="accent1"/>
            </a:solidFill>
          </a:ln>
        </p:spPr>
        <p:txBody>
          <a:bodyPr>
            <a:spAutoFit/>
          </a:bodyPr>
          <a:lstStyle/>
          <a:p>
            <a:r>
              <a:rPr lang="en-US" sz="1600" dirty="0">
                <a:solidFill>
                  <a:srgbClr val="C020BF"/>
                </a:solidFill>
                <a:latin typeface="Courier" pitchFamily="2" charset="0"/>
              </a:rPr>
              <a:t>{</a:t>
            </a:r>
          </a:p>
          <a:p>
            <a:r>
              <a:rPr lang="en-US" sz="1600" dirty="0">
                <a:solidFill>
                  <a:srgbClr val="B12513"/>
                </a:solidFill>
                <a:latin typeface="Courier" pitchFamily="2" charset="0"/>
              </a:rPr>
              <a:t>"kind"</a:t>
            </a:r>
            <a:r>
              <a:rPr lang="en-US" sz="1600" dirty="0">
                <a:solidFill>
                  <a:srgbClr val="C020BF"/>
                </a:solidFill>
                <a:latin typeface="Courier" pitchFamily="2" charset="0"/>
              </a:rPr>
              <a:t>:</a:t>
            </a:r>
            <a:r>
              <a:rPr lang="en-US" sz="1600" dirty="0">
                <a:solidFill>
                  <a:srgbClr val="4D2F2D"/>
                </a:solidFill>
                <a:latin typeface="Courier" pitchFamily="2" charset="0"/>
              </a:rPr>
              <a:t> </a:t>
            </a:r>
            <a:r>
              <a:rPr lang="en-US" sz="1600" dirty="0">
                <a:solidFill>
                  <a:srgbClr val="B12513"/>
                </a:solidFill>
                <a:latin typeface="Courier" pitchFamily="2" charset="0"/>
              </a:rPr>
              <a:t>"Service"</a:t>
            </a:r>
            <a:r>
              <a:rPr lang="en-US" sz="1600" dirty="0">
                <a:solidFill>
                  <a:srgbClr val="4D2F2D"/>
                </a:solidFill>
                <a:latin typeface="Courier" pitchFamily="2" charset="0"/>
              </a:rPr>
              <a:t>,</a:t>
            </a:r>
            <a:endParaRPr lang="en-US" sz="1600" dirty="0">
              <a:solidFill>
                <a:srgbClr val="B12513"/>
              </a:solidFill>
              <a:latin typeface="Courier" pitchFamily="2" charset="0"/>
            </a:endParaRPr>
          </a:p>
          <a:p>
            <a:r>
              <a:rPr lang="en-US" sz="1600" dirty="0">
                <a:solidFill>
                  <a:srgbClr val="B12513"/>
                </a:solidFill>
                <a:latin typeface="Courier" pitchFamily="2" charset="0"/>
              </a:rPr>
              <a:t>"</a:t>
            </a:r>
            <a:r>
              <a:rPr lang="en-US" sz="1600" dirty="0" err="1">
                <a:solidFill>
                  <a:srgbClr val="B12513"/>
                </a:solidFill>
                <a:latin typeface="Courier" pitchFamily="2" charset="0"/>
              </a:rPr>
              <a:t>apiVersion</a:t>
            </a:r>
            <a:r>
              <a:rPr lang="en-US" sz="1600" dirty="0">
                <a:solidFill>
                  <a:srgbClr val="B12513"/>
                </a:solidFill>
                <a:latin typeface="Courier" pitchFamily="2" charset="0"/>
              </a:rPr>
              <a:t>"</a:t>
            </a:r>
            <a:r>
              <a:rPr lang="en-US" sz="1600" dirty="0">
                <a:solidFill>
                  <a:srgbClr val="C020BF"/>
                </a:solidFill>
                <a:latin typeface="Courier" pitchFamily="2" charset="0"/>
              </a:rPr>
              <a:t>:</a:t>
            </a:r>
            <a:r>
              <a:rPr lang="en-US" sz="1600" dirty="0">
                <a:solidFill>
                  <a:srgbClr val="4D2F2D"/>
                </a:solidFill>
                <a:latin typeface="Courier" pitchFamily="2" charset="0"/>
              </a:rPr>
              <a:t> </a:t>
            </a:r>
            <a:r>
              <a:rPr lang="en-US" sz="1600" dirty="0">
                <a:solidFill>
                  <a:srgbClr val="B12513"/>
                </a:solidFill>
                <a:latin typeface="Courier" pitchFamily="2" charset="0"/>
              </a:rPr>
              <a:t>"v1"</a:t>
            </a:r>
            <a:r>
              <a:rPr lang="en-US" sz="1600" dirty="0">
                <a:solidFill>
                  <a:srgbClr val="4D2F2D"/>
                </a:solidFill>
                <a:latin typeface="Courier" pitchFamily="2" charset="0"/>
              </a:rPr>
              <a:t>,</a:t>
            </a:r>
            <a:endParaRPr lang="en-US" sz="1600" dirty="0">
              <a:solidFill>
                <a:srgbClr val="B12513"/>
              </a:solidFill>
              <a:latin typeface="Courier" pitchFamily="2" charset="0"/>
            </a:endParaRPr>
          </a:p>
          <a:p>
            <a:r>
              <a:rPr lang="en-US" sz="1600" dirty="0">
                <a:solidFill>
                  <a:srgbClr val="B12513"/>
                </a:solidFill>
                <a:latin typeface="Courier" pitchFamily="2" charset="0"/>
              </a:rPr>
              <a:t>"metadata"</a:t>
            </a:r>
            <a:r>
              <a:rPr lang="en-US" sz="1600" dirty="0">
                <a:solidFill>
                  <a:srgbClr val="C020BF"/>
                </a:solidFill>
                <a:latin typeface="Courier" pitchFamily="2" charset="0"/>
              </a:rPr>
              <a:t>:</a:t>
            </a:r>
            <a:r>
              <a:rPr lang="en-US" sz="1600" dirty="0">
                <a:solidFill>
                  <a:srgbClr val="4D2F2D"/>
                </a:solidFill>
                <a:latin typeface="Courier" pitchFamily="2" charset="0"/>
              </a:rPr>
              <a:t> </a:t>
            </a:r>
            <a:r>
              <a:rPr lang="en-US" sz="1600" dirty="0">
                <a:solidFill>
                  <a:srgbClr val="C020BF"/>
                </a:solidFill>
                <a:latin typeface="Courier" pitchFamily="2" charset="0"/>
              </a:rPr>
              <a:t>{</a:t>
            </a:r>
            <a:r>
              <a:rPr lang="en-US" sz="1600" dirty="0">
                <a:solidFill>
                  <a:srgbClr val="B12513"/>
                </a:solidFill>
                <a:latin typeface="Courier" pitchFamily="2" charset="0"/>
              </a:rPr>
              <a:t>"name"</a:t>
            </a:r>
            <a:r>
              <a:rPr lang="en-US" sz="1600" dirty="0">
                <a:solidFill>
                  <a:srgbClr val="C020BF"/>
                </a:solidFill>
                <a:latin typeface="Courier" pitchFamily="2" charset="0"/>
              </a:rPr>
              <a:t>:</a:t>
            </a:r>
            <a:r>
              <a:rPr lang="en-US" sz="1600" dirty="0">
                <a:solidFill>
                  <a:srgbClr val="4D2F2D"/>
                </a:solidFill>
                <a:latin typeface="Courier" pitchFamily="2" charset="0"/>
              </a:rPr>
              <a:t> </a:t>
            </a:r>
            <a:r>
              <a:rPr lang="en-US" sz="1600" dirty="0">
                <a:solidFill>
                  <a:srgbClr val="B12513"/>
                </a:solidFill>
                <a:latin typeface="Courier" pitchFamily="2" charset="0"/>
              </a:rPr>
              <a:t>"my-service"</a:t>
            </a:r>
            <a:r>
              <a:rPr lang="en-US" sz="1600" dirty="0">
                <a:solidFill>
                  <a:srgbClr val="C020BF"/>
                </a:solidFill>
                <a:latin typeface="Courier" pitchFamily="2" charset="0"/>
              </a:rPr>
              <a:t>}</a:t>
            </a:r>
            <a:r>
              <a:rPr lang="en-US" sz="1600" dirty="0">
                <a:solidFill>
                  <a:srgbClr val="4D2F2D"/>
                </a:solidFill>
                <a:latin typeface="Courier" pitchFamily="2" charset="0"/>
              </a:rPr>
              <a:t>,</a:t>
            </a:r>
            <a:endParaRPr lang="en-US" sz="1600" dirty="0">
              <a:solidFill>
                <a:srgbClr val="B12513"/>
              </a:solidFill>
              <a:latin typeface="Courier" pitchFamily="2" charset="0"/>
            </a:endParaRPr>
          </a:p>
          <a:p>
            <a:r>
              <a:rPr lang="en-US" sz="1600" dirty="0">
                <a:solidFill>
                  <a:srgbClr val="B12513"/>
                </a:solidFill>
                <a:latin typeface="Courier" pitchFamily="2" charset="0"/>
              </a:rPr>
              <a:t>"spec"</a:t>
            </a:r>
            <a:r>
              <a:rPr lang="en-US" sz="1600" dirty="0">
                <a:solidFill>
                  <a:srgbClr val="C020BF"/>
                </a:solidFill>
                <a:latin typeface="Courier" pitchFamily="2" charset="0"/>
              </a:rPr>
              <a:t>:</a:t>
            </a:r>
            <a:r>
              <a:rPr lang="en-US" sz="1600" dirty="0">
                <a:solidFill>
                  <a:srgbClr val="4D2F2D"/>
                </a:solidFill>
                <a:latin typeface="Courier" pitchFamily="2" charset="0"/>
              </a:rPr>
              <a:t> </a:t>
            </a:r>
            <a:r>
              <a:rPr lang="en-US" sz="1600" dirty="0">
                <a:solidFill>
                  <a:srgbClr val="C020BF"/>
                </a:solidFill>
                <a:latin typeface="Courier" pitchFamily="2" charset="0"/>
              </a:rPr>
              <a:t>{</a:t>
            </a:r>
            <a:endParaRPr lang="en-US" sz="1600" dirty="0">
              <a:solidFill>
                <a:srgbClr val="B12513"/>
              </a:solidFill>
              <a:latin typeface="Courier" pitchFamily="2" charset="0"/>
            </a:endParaRPr>
          </a:p>
          <a:p>
            <a:r>
              <a:rPr lang="en-US" sz="1600" dirty="0">
                <a:solidFill>
                  <a:srgbClr val="4D2F2D"/>
                </a:solidFill>
                <a:latin typeface="Courier" pitchFamily="2" charset="0"/>
              </a:rPr>
              <a:t>  </a:t>
            </a:r>
            <a:r>
              <a:rPr lang="en-US" sz="1600" dirty="0">
                <a:solidFill>
                  <a:srgbClr val="B12513"/>
                </a:solidFill>
                <a:latin typeface="Courier" pitchFamily="2" charset="0"/>
              </a:rPr>
              <a:t>"selector"</a:t>
            </a:r>
            <a:r>
              <a:rPr lang="en-US" sz="1600" dirty="0">
                <a:solidFill>
                  <a:srgbClr val="C020BF"/>
                </a:solidFill>
                <a:latin typeface="Courier" pitchFamily="2" charset="0"/>
              </a:rPr>
              <a:t>:{</a:t>
            </a:r>
            <a:r>
              <a:rPr lang="en-US" sz="1600" dirty="0">
                <a:solidFill>
                  <a:srgbClr val="B12513"/>
                </a:solidFill>
                <a:latin typeface="Courier" pitchFamily="2" charset="0"/>
              </a:rPr>
              <a:t>"app"</a:t>
            </a:r>
            <a:r>
              <a:rPr lang="en-US" sz="1600" dirty="0">
                <a:solidFill>
                  <a:srgbClr val="C020BF"/>
                </a:solidFill>
                <a:latin typeface="Courier" pitchFamily="2" charset="0"/>
              </a:rPr>
              <a:t>:</a:t>
            </a:r>
            <a:r>
              <a:rPr lang="en-US" sz="1600" dirty="0">
                <a:solidFill>
                  <a:srgbClr val="4D2F2D"/>
                </a:solidFill>
                <a:latin typeface="Courier" pitchFamily="2" charset="0"/>
              </a:rPr>
              <a:t> </a:t>
            </a:r>
            <a:r>
              <a:rPr lang="en-US" sz="1600" dirty="0">
                <a:solidFill>
                  <a:srgbClr val="B12513"/>
                </a:solidFill>
                <a:latin typeface="Courier" pitchFamily="2" charset="0"/>
              </a:rPr>
              <a:t>"</a:t>
            </a:r>
            <a:r>
              <a:rPr lang="en-US" sz="1600" dirty="0" err="1">
                <a:solidFill>
                  <a:srgbClr val="B12513"/>
                </a:solidFill>
                <a:latin typeface="Courier" pitchFamily="2" charset="0"/>
              </a:rPr>
              <a:t>MyApp</a:t>
            </a:r>
            <a:r>
              <a:rPr lang="en-US" sz="1600" dirty="0">
                <a:solidFill>
                  <a:srgbClr val="B12513"/>
                </a:solidFill>
                <a:latin typeface="Courier" pitchFamily="2" charset="0"/>
              </a:rPr>
              <a:t>"</a:t>
            </a:r>
            <a:r>
              <a:rPr lang="en-US" sz="1600" dirty="0">
                <a:solidFill>
                  <a:srgbClr val="C020BF"/>
                </a:solidFill>
                <a:latin typeface="Courier" pitchFamily="2" charset="0"/>
              </a:rPr>
              <a:t>}</a:t>
            </a:r>
            <a:r>
              <a:rPr lang="en-US" sz="1600" dirty="0">
                <a:solidFill>
                  <a:srgbClr val="4D2F2D"/>
                </a:solidFill>
                <a:latin typeface="Courier" pitchFamily="2" charset="0"/>
              </a:rPr>
              <a:t>,</a:t>
            </a:r>
            <a:endParaRPr lang="en-US" sz="1600" dirty="0">
              <a:solidFill>
                <a:srgbClr val="B12513"/>
              </a:solidFill>
              <a:latin typeface="Courier" pitchFamily="2" charset="0"/>
            </a:endParaRPr>
          </a:p>
          <a:p>
            <a:r>
              <a:rPr lang="en-US" sz="1600" dirty="0">
                <a:solidFill>
                  <a:srgbClr val="4D2F2D"/>
                </a:solidFill>
                <a:latin typeface="Courier" pitchFamily="2" charset="0"/>
              </a:rPr>
              <a:t>  </a:t>
            </a:r>
            <a:r>
              <a:rPr lang="en-US" sz="1600" dirty="0">
                <a:solidFill>
                  <a:srgbClr val="B12513"/>
                </a:solidFill>
                <a:latin typeface="Courier" pitchFamily="2" charset="0"/>
              </a:rPr>
              <a:t>"ports"</a:t>
            </a:r>
            <a:r>
              <a:rPr lang="en-US" sz="1600" dirty="0">
                <a:solidFill>
                  <a:srgbClr val="C020BF"/>
                </a:solidFill>
                <a:latin typeface="Courier" pitchFamily="2" charset="0"/>
              </a:rPr>
              <a:t>:[</a:t>
            </a:r>
            <a:r>
              <a:rPr lang="en-US" sz="1600" dirty="0">
                <a:solidFill>
                  <a:srgbClr val="4D2F2D"/>
                </a:solidFill>
                <a:latin typeface="Courier" pitchFamily="2" charset="0"/>
              </a:rPr>
              <a:t> </a:t>
            </a:r>
            <a:endParaRPr lang="en-US" sz="1600" dirty="0">
              <a:solidFill>
                <a:srgbClr val="B12513"/>
              </a:solidFill>
              <a:latin typeface="Courier" pitchFamily="2" charset="0"/>
            </a:endParaRPr>
          </a:p>
          <a:p>
            <a:r>
              <a:rPr lang="en-US" sz="1600" dirty="0">
                <a:solidFill>
                  <a:srgbClr val="4D2F2D"/>
                </a:solidFill>
                <a:latin typeface="Courier" pitchFamily="2" charset="0"/>
              </a:rPr>
              <a:t>    </a:t>
            </a:r>
            <a:r>
              <a:rPr lang="en-US" sz="1600" dirty="0">
                <a:solidFill>
                  <a:srgbClr val="C020BF"/>
                </a:solidFill>
                <a:latin typeface="Courier" pitchFamily="2" charset="0"/>
              </a:rPr>
              <a:t>{</a:t>
            </a:r>
            <a:endParaRPr lang="en-US" sz="1600" dirty="0">
              <a:solidFill>
                <a:srgbClr val="4D2F2D"/>
              </a:solidFill>
              <a:latin typeface="Courier" pitchFamily="2" charset="0"/>
            </a:endParaRPr>
          </a:p>
          <a:p>
            <a:r>
              <a:rPr lang="en-US" sz="1600" dirty="0">
                <a:solidFill>
                  <a:srgbClr val="4D2F2D"/>
                </a:solidFill>
                <a:latin typeface="Courier" pitchFamily="2" charset="0"/>
              </a:rPr>
              <a:t>      </a:t>
            </a:r>
            <a:r>
              <a:rPr lang="en-US" sz="1600" dirty="0">
                <a:solidFill>
                  <a:srgbClr val="B12513"/>
                </a:solidFill>
                <a:latin typeface="Courier" pitchFamily="2" charset="0"/>
              </a:rPr>
              <a:t>"</a:t>
            </a:r>
            <a:r>
              <a:rPr lang="en-US" sz="1600" dirty="0" err="1">
                <a:solidFill>
                  <a:srgbClr val="B12513"/>
                </a:solidFill>
                <a:latin typeface="Courier" pitchFamily="2" charset="0"/>
              </a:rPr>
              <a:t>protocol"</a:t>
            </a:r>
            <a:r>
              <a:rPr lang="en-US" sz="1600" dirty="0" err="1">
                <a:solidFill>
                  <a:srgbClr val="C020BF"/>
                </a:solidFill>
                <a:latin typeface="Courier" pitchFamily="2" charset="0"/>
              </a:rPr>
              <a:t>:</a:t>
            </a:r>
            <a:r>
              <a:rPr lang="en-US" sz="1600" dirty="0" err="1">
                <a:solidFill>
                  <a:srgbClr val="B12513"/>
                </a:solidFill>
                <a:latin typeface="Courier" pitchFamily="2" charset="0"/>
              </a:rPr>
              <a:t>"TCP</a:t>
            </a:r>
            <a:r>
              <a:rPr lang="en-US" sz="1600" dirty="0">
                <a:solidFill>
                  <a:srgbClr val="B12513"/>
                </a:solidFill>
                <a:latin typeface="Courier" pitchFamily="2" charset="0"/>
              </a:rPr>
              <a:t>"</a:t>
            </a:r>
            <a:r>
              <a:rPr lang="en-US" sz="1600" dirty="0">
                <a:solidFill>
                  <a:srgbClr val="4D2F2D"/>
                </a:solidFill>
                <a:latin typeface="Courier" pitchFamily="2" charset="0"/>
              </a:rPr>
              <a:t>,</a:t>
            </a:r>
            <a:endParaRPr lang="en-US" sz="1600" dirty="0">
              <a:solidFill>
                <a:srgbClr val="B12513"/>
              </a:solidFill>
              <a:latin typeface="Courier" pitchFamily="2" charset="0"/>
            </a:endParaRPr>
          </a:p>
          <a:p>
            <a:r>
              <a:rPr lang="en-US" sz="1600" dirty="0">
                <a:solidFill>
                  <a:srgbClr val="4D2F2D"/>
                </a:solidFill>
                <a:latin typeface="Courier" pitchFamily="2" charset="0"/>
              </a:rPr>
              <a:t>      </a:t>
            </a:r>
            <a:r>
              <a:rPr lang="en-US" sz="1600" dirty="0">
                <a:solidFill>
                  <a:srgbClr val="B12513"/>
                </a:solidFill>
                <a:latin typeface="Courier" pitchFamily="2" charset="0"/>
              </a:rPr>
              <a:t>"port"</a:t>
            </a:r>
            <a:r>
              <a:rPr lang="en-US" sz="1600" dirty="0">
                <a:solidFill>
                  <a:srgbClr val="C020BF"/>
                </a:solidFill>
                <a:latin typeface="Courier" pitchFamily="2" charset="0"/>
              </a:rPr>
              <a:t>:</a:t>
            </a:r>
            <a:r>
              <a:rPr lang="en-US" sz="1600" dirty="0">
                <a:solidFill>
                  <a:srgbClr val="4D2F2D"/>
                </a:solidFill>
                <a:latin typeface="Courier" pitchFamily="2" charset="0"/>
              </a:rPr>
              <a:t>80,</a:t>
            </a:r>
          </a:p>
          <a:p>
            <a:r>
              <a:rPr lang="en-US" sz="1600" dirty="0">
                <a:solidFill>
                  <a:srgbClr val="4D2F2D"/>
                </a:solidFill>
                <a:latin typeface="Courier" pitchFamily="2" charset="0"/>
              </a:rPr>
              <a:t>      </a:t>
            </a:r>
            <a:r>
              <a:rPr lang="en-US" sz="1600" dirty="0">
                <a:solidFill>
                  <a:srgbClr val="B12513"/>
                </a:solidFill>
                <a:latin typeface="Courier" pitchFamily="2" charset="0"/>
              </a:rPr>
              <a:t>"targetPort"</a:t>
            </a:r>
            <a:r>
              <a:rPr lang="en-US" sz="1600" dirty="0">
                <a:solidFill>
                  <a:srgbClr val="C020BF"/>
                </a:solidFill>
                <a:latin typeface="Courier" pitchFamily="2" charset="0"/>
              </a:rPr>
              <a:t>:</a:t>
            </a:r>
            <a:r>
              <a:rPr lang="en-US" sz="1600" dirty="0">
                <a:solidFill>
                  <a:srgbClr val="4D2F2D"/>
                </a:solidFill>
                <a:latin typeface="Courier" pitchFamily="2" charset="0"/>
              </a:rPr>
              <a:t>9376</a:t>
            </a:r>
            <a:endParaRPr lang="en-US" sz="1600" dirty="0">
              <a:solidFill>
                <a:srgbClr val="B12513"/>
              </a:solidFill>
              <a:latin typeface="Courier" pitchFamily="2" charset="0"/>
            </a:endParaRPr>
          </a:p>
          <a:p>
            <a:r>
              <a:rPr lang="en-US" sz="1600" dirty="0">
                <a:solidFill>
                  <a:srgbClr val="4D2F2D"/>
                </a:solidFill>
                <a:latin typeface="Courier" pitchFamily="2" charset="0"/>
              </a:rPr>
              <a:t>    </a:t>
            </a:r>
            <a:r>
              <a:rPr lang="en-US" sz="1600" dirty="0">
                <a:solidFill>
                  <a:srgbClr val="C020BF"/>
                </a:solidFill>
                <a:latin typeface="Courier" pitchFamily="2" charset="0"/>
              </a:rPr>
              <a:t>}</a:t>
            </a:r>
            <a:endParaRPr lang="en-US" sz="1600" dirty="0">
              <a:solidFill>
                <a:srgbClr val="4D2F2D"/>
              </a:solidFill>
              <a:latin typeface="Courier" pitchFamily="2" charset="0"/>
            </a:endParaRPr>
          </a:p>
          <a:p>
            <a:r>
              <a:rPr lang="en-US" sz="1600" dirty="0">
                <a:solidFill>
                  <a:srgbClr val="4D2F2D"/>
                </a:solidFill>
                <a:latin typeface="Courier" pitchFamily="2" charset="0"/>
              </a:rPr>
              <a:t>   </a:t>
            </a:r>
            <a:r>
              <a:rPr lang="en-US" sz="1600" dirty="0">
                <a:solidFill>
                  <a:srgbClr val="C020BF"/>
                </a:solidFill>
                <a:latin typeface="Courier" pitchFamily="2" charset="0"/>
              </a:rPr>
              <a:t>]</a:t>
            </a:r>
            <a:endParaRPr lang="en-US" sz="1600" dirty="0">
              <a:solidFill>
                <a:srgbClr val="4D2F2D"/>
              </a:solidFill>
              <a:latin typeface="Courier" pitchFamily="2" charset="0"/>
            </a:endParaRPr>
          </a:p>
          <a:p>
            <a:r>
              <a:rPr lang="en-US" sz="1600" dirty="0">
                <a:solidFill>
                  <a:srgbClr val="4D2F2D"/>
                </a:solidFill>
                <a:latin typeface="Courier" pitchFamily="2" charset="0"/>
              </a:rPr>
              <a:t> </a:t>
            </a:r>
            <a:r>
              <a:rPr lang="en-US" sz="1600" dirty="0">
                <a:solidFill>
                  <a:srgbClr val="C020BF"/>
                </a:solidFill>
                <a:latin typeface="Courier" pitchFamily="2" charset="0"/>
              </a:rPr>
              <a:t>}</a:t>
            </a:r>
            <a:endParaRPr lang="en-US" sz="1600" dirty="0">
              <a:solidFill>
                <a:srgbClr val="4D2F2D"/>
              </a:solidFill>
              <a:latin typeface="Courier" pitchFamily="2" charset="0"/>
            </a:endParaRPr>
          </a:p>
          <a:p>
            <a:r>
              <a:rPr lang="en-US" sz="1600" dirty="0">
                <a:solidFill>
                  <a:srgbClr val="C020BF"/>
                </a:solidFill>
                <a:latin typeface="Courier" pitchFamily="2" charset="0"/>
              </a:rPr>
              <a:t>}</a:t>
            </a:r>
            <a:endParaRPr lang="en-US" sz="1600" dirty="0">
              <a:solidFill>
                <a:srgbClr val="C020BF"/>
              </a:solidFill>
              <a:effectLst/>
              <a:latin typeface="Courier" pitchFamily="2" charset="0"/>
            </a:endParaRPr>
          </a:p>
        </p:txBody>
      </p:sp>
    </p:spTree>
    <p:extLst>
      <p:ext uri="{BB962C8B-B14F-4D97-AF65-F5344CB8AC3E}">
        <p14:creationId xmlns:p14="http://schemas.microsoft.com/office/powerpoint/2010/main" val="23282776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2"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5"/>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7474166" y="6252638"/>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4"/>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39</a:t>
            </a:fld>
            <a:endParaRPr lang="en-US" sz="1600" dirty="0"/>
          </a:p>
        </p:txBody>
      </p:sp>
      <p:sp>
        <p:nvSpPr>
          <p:cNvPr id="11" name="Title 1">
            <a:extLst>
              <a:ext uri="{FF2B5EF4-FFF2-40B4-BE49-F238E27FC236}">
                <a16:creationId xmlns:a16="http://schemas.microsoft.com/office/drawing/2014/main" id="{AFB922FE-A436-4241-997C-B4D01B5517A5}"/>
              </a:ext>
            </a:extLst>
          </p:cNvPr>
          <p:cNvSpPr txBox="1">
            <a:spLocks/>
          </p:cNvSpPr>
          <p:nvPr/>
        </p:nvSpPr>
        <p:spPr>
          <a:xfrm>
            <a:off x="381000" y="34742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Lab: Service Discovery</a:t>
            </a:r>
          </a:p>
        </p:txBody>
      </p:sp>
      <p:sp>
        <p:nvSpPr>
          <p:cNvPr id="2" name="Rectangle 1">
            <a:extLst>
              <a:ext uri="{FF2B5EF4-FFF2-40B4-BE49-F238E27FC236}">
                <a16:creationId xmlns:a16="http://schemas.microsoft.com/office/drawing/2014/main" id="{6F1E9212-5B85-F846-9ED6-4D0D3F6FA75A}"/>
              </a:ext>
            </a:extLst>
          </p:cNvPr>
          <p:cNvSpPr/>
          <p:nvPr/>
        </p:nvSpPr>
        <p:spPr>
          <a:xfrm>
            <a:off x="260842" y="2708920"/>
            <a:ext cx="8622320" cy="923330"/>
          </a:xfrm>
          <a:prstGeom prst="rect">
            <a:avLst/>
          </a:prstGeom>
        </p:spPr>
        <p:txBody>
          <a:bodyPr wrap="square">
            <a:spAutoFit/>
          </a:bodyPr>
          <a:lstStyle/>
          <a:p>
            <a:r>
              <a:rPr lang="en-US" b="1" dirty="0">
                <a:hlinkClick r:id="rId5"/>
              </a:rPr>
              <a:t>https://github.com/shekhar2010us/kubernetes_teach_git/blob/master/k8s_service_discovery/service-discovery.md</a:t>
            </a:r>
            <a:endParaRPr lang="en-US" b="1" dirty="0"/>
          </a:p>
          <a:p>
            <a:endParaRPr lang="en-US" b="1" dirty="0"/>
          </a:p>
        </p:txBody>
      </p:sp>
      <p:sp>
        <p:nvSpPr>
          <p:cNvPr id="9" name="Rectangle 8">
            <a:extLst>
              <a:ext uri="{FF2B5EF4-FFF2-40B4-BE49-F238E27FC236}">
                <a16:creationId xmlns:a16="http://schemas.microsoft.com/office/drawing/2014/main" id="{78DFAE22-1DCB-2747-9A2B-87C60D91CBB5}"/>
              </a:ext>
            </a:extLst>
          </p:cNvPr>
          <p:cNvSpPr/>
          <p:nvPr/>
        </p:nvSpPr>
        <p:spPr>
          <a:xfrm>
            <a:off x="350042" y="5040120"/>
            <a:ext cx="7917658" cy="646331"/>
          </a:xfrm>
          <a:prstGeom prst="rect">
            <a:avLst/>
          </a:prstGeom>
        </p:spPr>
        <p:txBody>
          <a:bodyPr wrap="square">
            <a:spAutoFit/>
          </a:bodyPr>
          <a:lstStyle/>
          <a:p>
            <a:r>
              <a:rPr lang="en-US" b="1" dirty="0"/>
              <a:t>Example using consul:</a:t>
            </a:r>
          </a:p>
          <a:p>
            <a:r>
              <a:rPr lang="en-US" dirty="0"/>
              <a:t>https://</a:t>
            </a:r>
            <a:r>
              <a:rPr lang="en-US" dirty="0" err="1"/>
              <a:t>github.com</a:t>
            </a:r>
            <a:r>
              <a:rPr lang="en-US" dirty="0"/>
              <a:t>/</a:t>
            </a:r>
            <a:r>
              <a:rPr lang="en-US" dirty="0" err="1"/>
              <a:t>hashicorp</a:t>
            </a:r>
            <a:r>
              <a:rPr lang="en-US" dirty="0"/>
              <a:t>/demo-consul-101/tree/master/k8s</a:t>
            </a:r>
          </a:p>
        </p:txBody>
      </p:sp>
    </p:spTree>
    <p:extLst>
      <p:ext uri="{BB962C8B-B14F-4D97-AF65-F5344CB8AC3E}">
        <p14:creationId xmlns:p14="http://schemas.microsoft.com/office/powerpoint/2010/main" val="34192557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76"/>
        <p:cNvGrpSpPr/>
        <p:nvPr/>
      </p:nvGrpSpPr>
      <p:grpSpPr>
        <a:xfrm>
          <a:off x="0" y="0"/>
          <a:ext cx="0" cy="0"/>
          <a:chOff x="0" y="0"/>
          <a:chExt cx="0" cy="0"/>
        </a:xfrm>
      </p:grpSpPr>
      <p:sp>
        <p:nvSpPr>
          <p:cNvPr id="1978" name="Google Shape;1978;p267"/>
          <p:cNvSpPr txBox="1">
            <a:spLocks noGrp="1"/>
          </p:cNvSpPr>
          <p:nvPr>
            <p:ph type="body" idx="1"/>
          </p:nvPr>
        </p:nvSpPr>
        <p:spPr>
          <a:xfrm>
            <a:off x="563336" y="1813855"/>
            <a:ext cx="5086086" cy="4191000"/>
          </a:xfrm>
          <a:prstGeom prst="rect">
            <a:avLst/>
          </a:prstGeom>
          <a:noFill/>
          <a:ln>
            <a:noFill/>
          </a:ln>
        </p:spPr>
        <p:txBody>
          <a:bodyPr spcFirstLastPara="1" vert="horz" wrap="square" lIns="91425" tIns="45700" rIns="91425" bIns="45700" rtlCol="0" anchor="t" anchorCtr="0">
            <a:noAutofit/>
          </a:bodyPr>
          <a:lstStyle/>
          <a:p>
            <a:pPr marL="457200" indent="-482600">
              <a:spcBef>
                <a:spcPts val="0"/>
              </a:spcBef>
              <a:buClr>
                <a:srgbClr val="000000"/>
              </a:buClr>
              <a:buSzPts val="2200"/>
              <a:buFont typeface="Noto Sans Symbols"/>
              <a:buChar char="▪"/>
            </a:pPr>
            <a:r>
              <a:rPr lang="en-US" sz="2200" dirty="0">
                <a:solidFill>
                  <a:schemeClr val="dk1"/>
                </a:solidFill>
                <a:latin typeface="Calibri"/>
                <a:ea typeface="Calibri"/>
                <a:cs typeface="Calibri"/>
                <a:sym typeface="Calibri"/>
              </a:rPr>
              <a:t>Accomplished by adjusting the number of replicas in a deployment</a:t>
            </a:r>
            <a:endParaRPr sz="2200" b="1" dirty="0">
              <a:solidFill>
                <a:schemeClr val="dk1"/>
              </a:solidFill>
              <a:latin typeface="Calibri"/>
              <a:ea typeface="Calibri"/>
              <a:cs typeface="Calibri"/>
              <a:sym typeface="Calibri"/>
            </a:endParaRPr>
          </a:p>
          <a:p>
            <a:pPr marL="457200" indent="-482600">
              <a:spcBef>
                <a:spcPts val="600"/>
              </a:spcBef>
              <a:buClr>
                <a:srgbClr val="000000"/>
              </a:buClr>
              <a:buSzPts val="2200"/>
              <a:buFont typeface="Noto Sans Symbols"/>
              <a:buChar char="▪"/>
            </a:pPr>
            <a:r>
              <a:rPr lang="en-US" sz="2200" dirty="0">
                <a:solidFill>
                  <a:schemeClr val="dk1"/>
                </a:solidFill>
                <a:latin typeface="Calibri"/>
                <a:ea typeface="Calibri"/>
                <a:cs typeface="Calibri"/>
                <a:sym typeface="Calibri"/>
              </a:rPr>
              <a:t>Accommodates both scaling up and scaling down to a minimum of 0</a:t>
            </a:r>
            <a:endParaRPr sz="2200" b="1" dirty="0">
              <a:solidFill>
                <a:schemeClr val="dk1"/>
              </a:solidFill>
              <a:latin typeface="Calibri"/>
              <a:ea typeface="Calibri"/>
              <a:cs typeface="Calibri"/>
              <a:sym typeface="Calibri"/>
            </a:endParaRPr>
          </a:p>
          <a:p>
            <a:pPr marL="457200" indent="-482600">
              <a:spcBef>
                <a:spcPts val="600"/>
              </a:spcBef>
              <a:buClr>
                <a:srgbClr val="000000"/>
              </a:buClr>
              <a:buSzPts val="2200"/>
              <a:buFont typeface="Noto Sans Symbols"/>
              <a:buChar char="▪"/>
            </a:pPr>
            <a:r>
              <a:rPr lang="en-US" sz="2200" dirty="0">
                <a:solidFill>
                  <a:schemeClr val="dk1"/>
                </a:solidFill>
                <a:latin typeface="Calibri"/>
                <a:ea typeface="Calibri"/>
                <a:cs typeface="Calibri"/>
                <a:sym typeface="Calibri"/>
              </a:rPr>
              <a:t>Traffic is automatically sent to newly created instances through the service load balancer</a:t>
            </a:r>
            <a:endParaRPr sz="2200" b="1" dirty="0">
              <a:solidFill>
                <a:schemeClr val="dk1"/>
              </a:solidFill>
              <a:latin typeface="Calibri"/>
              <a:ea typeface="Calibri"/>
              <a:cs typeface="Calibri"/>
              <a:sym typeface="Calibri"/>
            </a:endParaRPr>
          </a:p>
          <a:p>
            <a:pPr marL="457200" indent="-482600">
              <a:spcBef>
                <a:spcPts val="600"/>
              </a:spcBef>
              <a:buClr>
                <a:srgbClr val="000000"/>
              </a:buClr>
              <a:buSzPts val="2200"/>
              <a:buFont typeface="Noto Sans Symbols"/>
              <a:buChar char="▪"/>
            </a:pPr>
            <a:r>
              <a:rPr lang="en-US" sz="2200" dirty="0">
                <a:solidFill>
                  <a:schemeClr val="dk1"/>
                </a:solidFill>
                <a:latin typeface="Calibri"/>
                <a:ea typeface="Calibri"/>
                <a:cs typeface="Calibri"/>
                <a:sym typeface="Calibri"/>
              </a:rPr>
              <a:t>Can be used to enable rolling updates without downtime</a:t>
            </a:r>
            <a:endParaRPr sz="2200" b="1" dirty="0">
              <a:solidFill>
                <a:schemeClr val="dk1"/>
              </a:solidFill>
              <a:latin typeface="Calibri"/>
              <a:ea typeface="Calibri"/>
              <a:cs typeface="Calibri"/>
              <a:sym typeface="Calibri"/>
            </a:endParaRPr>
          </a:p>
          <a:p>
            <a:pPr marL="457200" indent="-388620">
              <a:spcBef>
                <a:spcPts val="600"/>
              </a:spcBef>
              <a:buClr>
                <a:schemeClr val="accent3"/>
              </a:buClr>
              <a:buSzPts val="1080"/>
              <a:buNone/>
            </a:pPr>
            <a:endParaRPr sz="1200" dirty="0">
              <a:solidFill>
                <a:schemeClr val="dk1"/>
              </a:solidFill>
              <a:latin typeface="Calibri"/>
              <a:ea typeface="Calibri"/>
              <a:cs typeface="Calibri"/>
              <a:sym typeface="Calibri"/>
            </a:endParaRPr>
          </a:p>
        </p:txBody>
      </p:sp>
      <p:sp>
        <p:nvSpPr>
          <p:cNvPr id="1979" name="Google Shape;1979;p267"/>
          <p:cNvSpPr txBox="1"/>
          <p:nvPr/>
        </p:nvSpPr>
        <p:spPr>
          <a:xfrm>
            <a:off x="635679" y="1138681"/>
            <a:ext cx="5013743" cy="609600"/>
          </a:xfrm>
          <a:prstGeom prst="rect">
            <a:avLst/>
          </a:prstGeom>
          <a:noFill/>
          <a:ln>
            <a:noFill/>
          </a:ln>
        </p:spPr>
        <p:txBody>
          <a:bodyPr spcFirstLastPara="1" wrap="square" lIns="91425" tIns="45700" rIns="91425" bIns="45700" anchor="t" anchorCtr="0">
            <a:noAutofit/>
          </a:bodyPr>
          <a:lstStyle/>
          <a:p>
            <a:pPr>
              <a:lnSpc>
                <a:spcPct val="80000"/>
              </a:lnSpc>
              <a:buClr>
                <a:schemeClr val="accent3"/>
              </a:buClr>
              <a:buSzPts val="1800"/>
            </a:pPr>
            <a:r>
              <a:rPr lang="en-US" sz="2200" b="1" dirty="0">
                <a:solidFill>
                  <a:schemeClr val="dk1"/>
                </a:solidFill>
                <a:latin typeface="Calibri"/>
                <a:ea typeface="Calibri"/>
                <a:cs typeface="Calibri"/>
                <a:sym typeface="Calibri"/>
              </a:rPr>
              <a:t>Changing the number of resources to meet a desired state</a:t>
            </a:r>
            <a:endParaRPr sz="2200" dirty="0">
              <a:solidFill>
                <a:srgbClr val="000000"/>
              </a:solidFill>
              <a:latin typeface="Arial"/>
              <a:ea typeface="Arial"/>
              <a:cs typeface="Arial"/>
              <a:sym typeface="Arial"/>
            </a:endParaRPr>
          </a:p>
        </p:txBody>
      </p:sp>
      <p:pic>
        <p:nvPicPr>
          <p:cNvPr id="1980" name="Google Shape;1980;p267"/>
          <p:cNvPicPr preferRelativeResize="0"/>
          <p:nvPr/>
        </p:nvPicPr>
        <p:blipFill rotWithShape="1">
          <a:blip r:embed="rId3">
            <a:alphaModFix/>
          </a:blip>
          <a:srcRect/>
          <a:stretch/>
        </p:blipFill>
        <p:spPr>
          <a:xfrm>
            <a:off x="6177147" y="764704"/>
            <a:ext cx="1795118" cy="2458412"/>
          </a:xfrm>
          <a:prstGeom prst="rect">
            <a:avLst/>
          </a:prstGeom>
          <a:noFill/>
          <a:ln>
            <a:noFill/>
          </a:ln>
        </p:spPr>
      </p:pic>
      <p:pic>
        <p:nvPicPr>
          <p:cNvPr id="1981" name="Google Shape;1981;p267"/>
          <p:cNvPicPr preferRelativeResize="0"/>
          <p:nvPr/>
        </p:nvPicPr>
        <p:blipFill rotWithShape="1">
          <a:blip r:embed="rId4">
            <a:alphaModFix/>
          </a:blip>
          <a:srcRect/>
          <a:stretch/>
        </p:blipFill>
        <p:spPr>
          <a:xfrm>
            <a:off x="5965009" y="3654067"/>
            <a:ext cx="1864137" cy="2516255"/>
          </a:xfrm>
          <a:prstGeom prst="rect">
            <a:avLst/>
          </a:prstGeom>
          <a:noFill/>
          <a:ln>
            <a:noFill/>
          </a:ln>
        </p:spPr>
      </p:pic>
      <p:sp>
        <p:nvSpPr>
          <p:cNvPr id="1982" name="Google Shape;1982;p267"/>
          <p:cNvSpPr/>
          <p:nvPr/>
        </p:nvSpPr>
        <p:spPr>
          <a:xfrm>
            <a:off x="6697053" y="3356798"/>
            <a:ext cx="400050" cy="306600"/>
          </a:xfrm>
          <a:prstGeom prst="downArrow">
            <a:avLst>
              <a:gd name="adj1" fmla="val 50000"/>
              <a:gd name="adj2" fmla="val 50000"/>
            </a:avLst>
          </a:prstGeom>
          <a:solidFill>
            <a:schemeClr val="accent1"/>
          </a:solidFill>
          <a:ln w="12700" cap="flat" cmpd="sng">
            <a:solidFill>
              <a:srgbClr val="6C9000"/>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cxnSp>
        <p:nvCxnSpPr>
          <p:cNvPr id="8" name="Straight Connector 7">
            <a:extLst>
              <a:ext uri="{FF2B5EF4-FFF2-40B4-BE49-F238E27FC236}">
                <a16:creationId xmlns:a16="http://schemas.microsoft.com/office/drawing/2014/main" id="{D2EB4841-4E96-487D-ABC4-B5548C00F462}"/>
              </a:ext>
            </a:extLst>
          </p:cNvPr>
          <p:cNvCxnSpPr>
            <a:cxnSpLocks/>
          </p:cNvCxnSpPr>
          <p:nvPr/>
        </p:nvCxnSpPr>
        <p:spPr>
          <a:xfrm>
            <a:off x="1"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10" name="TextBox 9">
            <a:extLst>
              <a:ext uri="{FF2B5EF4-FFF2-40B4-BE49-F238E27FC236}">
                <a16:creationId xmlns:a16="http://schemas.microsoft.com/office/drawing/2014/main" id="{DB8D0BBB-5988-46AA-9EAD-707B6004C7B9}"/>
              </a:ext>
            </a:extLst>
          </p:cNvPr>
          <p:cNvSpPr txBox="1"/>
          <p:nvPr/>
        </p:nvSpPr>
        <p:spPr>
          <a:xfrm>
            <a:off x="2636042" y="6490034"/>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11" name="Picture 10"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12" name="Picture 11">
            <a:extLst>
              <a:ext uri="{FF2B5EF4-FFF2-40B4-BE49-F238E27FC236}">
                <a16:creationId xmlns:a16="http://schemas.microsoft.com/office/drawing/2014/main" id="{7B32E106-9E99-4EB7-9524-D39048EF644E}"/>
              </a:ext>
            </a:extLst>
          </p:cNvPr>
          <p:cNvPicPr>
            <a:picLocks noChangeAspect="1"/>
          </p:cNvPicPr>
          <p:nvPr/>
        </p:nvPicPr>
        <p:blipFill rotWithShape="1">
          <a:blip r:embed="rId6">
            <a:extLst>
              <a:ext uri="{28A0092B-C50C-407E-A947-70E740481C1C}">
                <a14:useLocalDpi xmlns:a14="http://schemas.microsoft.com/office/drawing/2010/main" val="0"/>
              </a:ext>
            </a:extLst>
          </a:blip>
          <a:srcRect t="26736" b="30906"/>
          <a:stretch/>
        </p:blipFill>
        <p:spPr>
          <a:xfrm>
            <a:off x="7474166" y="6252636"/>
            <a:ext cx="975870" cy="551155"/>
          </a:xfrm>
          <a:prstGeom prst="rect">
            <a:avLst/>
          </a:prstGeom>
        </p:spPr>
      </p:pic>
      <p:sp>
        <p:nvSpPr>
          <p:cNvPr id="13"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2"/>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4</a:t>
            </a:fld>
            <a:endParaRPr lang="en-US" sz="1600" dirty="0"/>
          </a:p>
        </p:txBody>
      </p:sp>
      <p:sp>
        <p:nvSpPr>
          <p:cNvPr id="14" name="Title 1">
            <a:extLst>
              <a:ext uri="{FF2B5EF4-FFF2-40B4-BE49-F238E27FC236}">
                <a16:creationId xmlns:a16="http://schemas.microsoft.com/office/drawing/2014/main" id="{F3A88528-6EE5-2140-889F-AFF4EB4F9D7F}"/>
              </a:ext>
            </a:extLst>
          </p:cNvPr>
          <p:cNvSpPr txBox="1">
            <a:spLocks/>
          </p:cNvSpPr>
          <p:nvPr/>
        </p:nvSpPr>
        <p:spPr>
          <a:xfrm>
            <a:off x="563336" y="-5418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Scaling</a:t>
            </a:r>
          </a:p>
        </p:txBody>
      </p:sp>
    </p:spTree>
    <p:extLst>
      <p:ext uri="{BB962C8B-B14F-4D97-AF65-F5344CB8AC3E}">
        <p14:creationId xmlns:p14="http://schemas.microsoft.com/office/powerpoint/2010/main" val="10100008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2"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5"/>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7474166" y="6252638"/>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4"/>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40</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563337" y="2402806"/>
            <a:ext cx="843998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CICD (Jenkins) Integration with Kubernetes</a:t>
            </a:r>
          </a:p>
        </p:txBody>
      </p:sp>
    </p:spTree>
    <p:extLst>
      <p:ext uri="{BB962C8B-B14F-4D97-AF65-F5344CB8AC3E}">
        <p14:creationId xmlns:p14="http://schemas.microsoft.com/office/powerpoint/2010/main" val="12815060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2"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5"/>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7474166" y="6252638"/>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4"/>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41</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185738" y="228600"/>
            <a:ext cx="843998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Introduction to CI/CD</a:t>
            </a:r>
          </a:p>
        </p:txBody>
      </p:sp>
      <p:pic>
        <p:nvPicPr>
          <p:cNvPr id="9" name="Picture 8" descr="Screen Shot 2018-06-14 at 5.03.55 PM.png"/>
          <p:cNvPicPr>
            <a:picLocks noChangeAspect="1"/>
          </p:cNvPicPr>
          <p:nvPr/>
        </p:nvPicPr>
        <p:blipFill>
          <a:blip r:embed="rId4"/>
          <a:stretch>
            <a:fillRect/>
          </a:stretch>
        </p:blipFill>
        <p:spPr>
          <a:xfrm>
            <a:off x="3" y="1942682"/>
            <a:ext cx="9144000" cy="4031815"/>
          </a:xfrm>
          <a:prstGeom prst="rect">
            <a:avLst/>
          </a:prstGeom>
        </p:spPr>
      </p:pic>
      <p:sp>
        <p:nvSpPr>
          <p:cNvPr id="11" name="Rectangle 10"/>
          <p:cNvSpPr/>
          <p:nvPr/>
        </p:nvSpPr>
        <p:spPr>
          <a:xfrm>
            <a:off x="2209803" y="1421547"/>
            <a:ext cx="6934200" cy="830997"/>
          </a:xfrm>
          <a:prstGeom prst="rect">
            <a:avLst/>
          </a:prstGeom>
        </p:spPr>
        <p:txBody>
          <a:bodyPr wrap="square">
            <a:spAutoFit/>
          </a:bodyPr>
          <a:lstStyle/>
          <a:p>
            <a:r>
              <a:rPr lang="en-US" sz="4800" b="1" dirty="0">
                <a:latin typeface="+mj-lt"/>
              </a:rPr>
              <a:t>What is a Pipeline</a:t>
            </a:r>
            <a:endParaRPr lang="en-IN" sz="4800" dirty="0">
              <a:latin typeface="+mj-lt"/>
            </a:endParaRPr>
          </a:p>
        </p:txBody>
      </p:sp>
    </p:spTree>
    <p:extLst>
      <p:ext uri="{BB962C8B-B14F-4D97-AF65-F5344CB8AC3E}">
        <p14:creationId xmlns:p14="http://schemas.microsoft.com/office/powerpoint/2010/main" val="12815060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2"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5"/>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7474166" y="6252638"/>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4"/>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42</a:t>
            </a:fld>
            <a:endParaRPr lang="en-US" sz="1600" dirty="0"/>
          </a:p>
        </p:txBody>
      </p:sp>
      <p:sp>
        <p:nvSpPr>
          <p:cNvPr id="9" name="Rectangle 8"/>
          <p:cNvSpPr/>
          <p:nvPr/>
        </p:nvSpPr>
        <p:spPr>
          <a:xfrm>
            <a:off x="242512" y="410740"/>
            <a:ext cx="6629400" cy="584776"/>
          </a:xfrm>
          <a:prstGeom prst="rect">
            <a:avLst/>
          </a:prstGeom>
        </p:spPr>
        <p:txBody>
          <a:bodyPr wrap="square">
            <a:spAutoFit/>
          </a:bodyPr>
          <a:lstStyle/>
          <a:p>
            <a:r>
              <a:rPr lang="en-US" sz="3200" b="1" dirty="0"/>
              <a:t>Continuous Integration: Benefits</a:t>
            </a:r>
            <a:endParaRPr lang="en-IN" sz="3200" dirty="0"/>
          </a:p>
          <a:p>
            <a:endParaRPr lang="en-IN" sz="3200" dirty="0">
              <a:latin typeface="+mj-lt"/>
            </a:endParaRPr>
          </a:p>
        </p:txBody>
      </p:sp>
      <p:sp>
        <p:nvSpPr>
          <p:cNvPr id="11" name="TextBox 10"/>
          <p:cNvSpPr txBox="1"/>
          <p:nvPr/>
        </p:nvSpPr>
        <p:spPr>
          <a:xfrm>
            <a:off x="240320" y="1292622"/>
            <a:ext cx="8763000" cy="4247317"/>
          </a:xfrm>
          <a:prstGeom prst="rect">
            <a:avLst/>
          </a:prstGeom>
          <a:noFill/>
        </p:spPr>
        <p:txBody>
          <a:bodyPr wrap="square" rtlCol="0">
            <a:spAutoFit/>
          </a:bodyPr>
          <a:lstStyle/>
          <a:p>
            <a:r>
              <a:rPr lang="en-US" b="1" dirty="0"/>
              <a:t>Reduced integration risk</a:t>
            </a:r>
            <a:r>
              <a:rPr lang="en-US" dirty="0"/>
              <a:t>. More often than not, working on projects means multiple people are working on the separate tasks or parts of the code. The more people, the riskier the integration. Depending on how bad the problem really is, debugging and solving the issue can be really painful and can potentially mean a lot of changes to the code. Integrating on a daily basis or even more frequently can help reduce these kinds of problems to a minimum.</a:t>
            </a:r>
          </a:p>
          <a:p>
            <a:endParaRPr lang="en-US" dirty="0"/>
          </a:p>
          <a:p>
            <a:r>
              <a:rPr lang="en-US" b="1" dirty="0"/>
              <a:t>Higher code quality</a:t>
            </a:r>
            <a:r>
              <a:rPr lang="en-US" dirty="0"/>
              <a:t>. Not having to worry about the problems, and focusing more on the functionality of the code results in a higher quality product.</a:t>
            </a:r>
          </a:p>
          <a:p>
            <a:endParaRPr lang="en-US" dirty="0"/>
          </a:p>
          <a:p>
            <a:r>
              <a:rPr lang="en-US" b="1" dirty="0"/>
              <a:t>The code in version control works. </a:t>
            </a:r>
            <a:r>
              <a:rPr lang="en-US" dirty="0"/>
              <a:t>If you commit something that breaks the build, you and your team get the notice immediately and the problem is fixed before anyone else pulls the “broken” code.</a:t>
            </a:r>
          </a:p>
          <a:p>
            <a:endParaRPr lang="en-US" dirty="0"/>
          </a:p>
          <a:p>
            <a:r>
              <a:rPr lang="en-US" b="1" dirty="0"/>
              <a:t>Less time deploying.</a:t>
            </a:r>
            <a:r>
              <a:rPr lang="en-US" dirty="0"/>
              <a:t> Deploying projects can be very tedious and time-consuming, and automating that process makes perfect sense</a:t>
            </a:r>
          </a:p>
        </p:txBody>
      </p:sp>
    </p:spTree>
    <p:extLst>
      <p:ext uri="{BB962C8B-B14F-4D97-AF65-F5344CB8AC3E}">
        <p14:creationId xmlns:p14="http://schemas.microsoft.com/office/powerpoint/2010/main" val="12815060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2"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5"/>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7474166" y="6252638"/>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4"/>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43</a:t>
            </a:fld>
            <a:endParaRPr lang="en-US" sz="1600" dirty="0"/>
          </a:p>
        </p:txBody>
      </p:sp>
      <p:sp>
        <p:nvSpPr>
          <p:cNvPr id="9" name="Rectangle 8"/>
          <p:cNvSpPr/>
          <p:nvPr/>
        </p:nvSpPr>
        <p:spPr>
          <a:xfrm>
            <a:off x="209820" y="421618"/>
            <a:ext cx="8240216" cy="1077218"/>
          </a:xfrm>
          <a:prstGeom prst="rect">
            <a:avLst/>
          </a:prstGeom>
        </p:spPr>
        <p:txBody>
          <a:bodyPr wrap="square">
            <a:spAutoFit/>
          </a:bodyPr>
          <a:lstStyle/>
          <a:p>
            <a:r>
              <a:rPr lang="en-US" sz="3200" b="1" dirty="0"/>
              <a:t>Continuous Integration: Requirements</a:t>
            </a:r>
            <a:endParaRPr lang="en-IN" sz="3200" dirty="0"/>
          </a:p>
          <a:p>
            <a:endParaRPr lang="en-IN" sz="3200" dirty="0">
              <a:latin typeface="+mj-lt"/>
            </a:endParaRPr>
          </a:p>
        </p:txBody>
      </p:sp>
      <p:sp>
        <p:nvSpPr>
          <p:cNvPr id="10" name="TextBox 9"/>
          <p:cNvSpPr txBox="1"/>
          <p:nvPr/>
        </p:nvSpPr>
        <p:spPr>
          <a:xfrm>
            <a:off x="228600" y="1581150"/>
            <a:ext cx="8763000" cy="2031325"/>
          </a:xfrm>
          <a:prstGeom prst="rect">
            <a:avLst/>
          </a:prstGeom>
          <a:noFill/>
        </p:spPr>
        <p:txBody>
          <a:bodyPr wrap="square" rtlCol="0">
            <a:spAutoFit/>
          </a:bodyPr>
          <a:lstStyle/>
          <a:p>
            <a:r>
              <a:rPr lang="en-US" b="1" dirty="0"/>
              <a:t>VCS</a:t>
            </a:r>
            <a:r>
              <a:rPr lang="en-US" dirty="0"/>
              <a:t>: The first requirement is having the version control system (VCS). There is no way around it and there shouldn’t be a way around it. VCS provides a reliable method to centralize and preserve changes made to your project over time. (Git)</a:t>
            </a:r>
          </a:p>
          <a:p>
            <a:endParaRPr lang="en-US" dirty="0"/>
          </a:p>
          <a:p>
            <a:r>
              <a:rPr lang="en-US" b="1" dirty="0"/>
              <a:t>CI Server: </a:t>
            </a:r>
            <a:r>
              <a:rPr lang="en-US" dirty="0"/>
              <a:t>Continuous integration server (aka build server, aka CI server) is a software tool that centralizes all your CI operations and provides a reliable and stable environment for you to build your projects on.(Jenkins)</a:t>
            </a:r>
          </a:p>
        </p:txBody>
      </p:sp>
    </p:spTree>
    <p:extLst>
      <p:ext uri="{BB962C8B-B14F-4D97-AF65-F5344CB8AC3E}">
        <p14:creationId xmlns:p14="http://schemas.microsoft.com/office/powerpoint/2010/main" val="12815060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2"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5"/>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7474166" y="6252638"/>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4"/>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44</a:t>
            </a:fld>
            <a:endParaRPr lang="en-US" sz="1600" dirty="0"/>
          </a:p>
        </p:txBody>
      </p:sp>
      <p:pic>
        <p:nvPicPr>
          <p:cNvPr id="10" name="Picture 9" descr="jenkins.png"/>
          <p:cNvPicPr>
            <a:picLocks noChangeAspect="1"/>
          </p:cNvPicPr>
          <p:nvPr/>
        </p:nvPicPr>
        <p:blipFill>
          <a:blip r:embed="rId4"/>
          <a:stretch>
            <a:fillRect/>
          </a:stretch>
        </p:blipFill>
        <p:spPr>
          <a:xfrm>
            <a:off x="228600" y="2810470"/>
            <a:ext cx="2667000" cy="855326"/>
          </a:xfrm>
          <a:prstGeom prst="rect">
            <a:avLst/>
          </a:prstGeom>
        </p:spPr>
      </p:pic>
      <p:sp>
        <p:nvSpPr>
          <p:cNvPr id="11" name="TextBox 10"/>
          <p:cNvSpPr txBox="1"/>
          <p:nvPr/>
        </p:nvSpPr>
        <p:spPr>
          <a:xfrm>
            <a:off x="457200" y="3953470"/>
            <a:ext cx="8458200" cy="923330"/>
          </a:xfrm>
          <a:prstGeom prst="rect">
            <a:avLst/>
          </a:prstGeom>
          <a:noFill/>
        </p:spPr>
        <p:txBody>
          <a:bodyPr wrap="square" rtlCol="0">
            <a:spAutoFit/>
          </a:bodyPr>
          <a:lstStyle/>
          <a:p>
            <a:pPr algn="ctr"/>
            <a:r>
              <a:rPr lang="en-US" dirty="0"/>
              <a:t>Jenkins is an open source automation server written in Java. Jenkins helps to automate the non-human part of software development process, with continuous integration and continuous delivery/continuos deployment.</a:t>
            </a:r>
          </a:p>
        </p:txBody>
      </p:sp>
    </p:spTree>
    <p:extLst>
      <p:ext uri="{BB962C8B-B14F-4D97-AF65-F5344CB8AC3E}">
        <p14:creationId xmlns:p14="http://schemas.microsoft.com/office/powerpoint/2010/main" val="12815060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2"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5"/>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7474166" y="6252638"/>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4"/>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45</a:t>
            </a:fld>
            <a:endParaRPr lang="en-US" sz="1600" dirty="0"/>
          </a:p>
        </p:txBody>
      </p:sp>
      <p:pic>
        <p:nvPicPr>
          <p:cNvPr id="9" name="Picture 8" descr="ci-4-1024x584.png"/>
          <p:cNvPicPr>
            <a:picLocks noChangeAspect="1"/>
          </p:cNvPicPr>
          <p:nvPr/>
        </p:nvPicPr>
        <p:blipFill>
          <a:blip r:embed="rId4"/>
          <a:stretch>
            <a:fillRect/>
          </a:stretch>
        </p:blipFill>
        <p:spPr>
          <a:xfrm>
            <a:off x="2284956" y="1119783"/>
            <a:ext cx="6554244" cy="3585567"/>
          </a:xfrm>
          <a:prstGeom prst="rect">
            <a:avLst/>
          </a:prstGeom>
        </p:spPr>
      </p:pic>
      <p:pic>
        <p:nvPicPr>
          <p:cNvPr id="10" name="Picture 9" descr="jenkins.png"/>
          <p:cNvPicPr>
            <a:picLocks noChangeAspect="1"/>
          </p:cNvPicPr>
          <p:nvPr/>
        </p:nvPicPr>
        <p:blipFill>
          <a:blip r:embed="rId5"/>
          <a:stretch>
            <a:fillRect/>
          </a:stretch>
        </p:blipFill>
        <p:spPr>
          <a:xfrm>
            <a:off x="228600" y="742950"/>
            <a:ext cx="2667000" cy="855326"/>
          </a:xfrm>
          <a:prstGeom prst="rect">
            <a:avLst/>
          </a:prstGeom>
        </p:spPr>
      </p:pic>
      <p:pic>
        <p:nvPicPr>
          <p:cNvPr id="11" name="Picture 10" descr="ci-cycle-2.png"/>
          <p:cNvPicPr>
            <a:picLocks noChangeAspect="1"/>
          </p:cNvPicPr>
          <p:nvPr/>
        </p:nvPicPr>
        <p:blipFill>
          <a:blip r:embed="rId6"/>
          <a:stretch>
            <a:fillRect/>
          </a:stretch>
        </p:blipFill>
        <p:spPr>
          <a:xfrm>
            <a:off x="152400" y="2026804"/>
            <a:ext cx="2286000" cy="1916546"/>
          </a:xfrm>
          <a:prstGeom prst="rect">
            <a:avLst/>
          </a:prstGeom>
        </p:spPr>
      </p:pic>
    </p:spTree>
    <p:extLst>
      <p:ext uri="{BB962C8B-B14F-4D97-AF65-F5344CB8AC3E}">
        <p14:creationId xmlns:p14="http://schemas.microsoft.com/office/powerpoint/2010/main" val="12815060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2"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5"/>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7474166" y="6252638"/>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4"/>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46</a:t>
            </a:fld>
            <a:endParaRPr lang="en-US" sz="1600" dirty="0"/>
          </a:p>
        </p:txBody>
      </p:sp>
      <p:pic>
        <p:nvPicPr>
          <p:cNvPr id="9" name="Picture 8" descr="devopsjenkins.png"/>
          <p:cNvPicPr>
            <a:picLocks noChangeAspect="1"/>
          </p:cNvPicPr>
          <p:nvPr/>
        </p:nvPicPr>
        <p:blipFill>
          <a:blip r:embed="rId4"/>
          <a:stretch>
            <a:fillRect/>
          </a:stretch>
        </p:blipFill>
        <p:spPr>
          <a:xfrm>
            <a:off x="0" y="590550"/>
            <a:ext cx="9144000" cy="4279692"/>
          </a:xfrm>
          <a:prstGeom prst="rect">
            <a:avLst/>
          </a:prstGeom>
        </p:spPr>
      </p:pic>
    </p:spTree>
    <p:extLst>
      <p:ext uri="{BB962C8B-B14F-4D97-AF65-F5344CB8AC3E}">
        <p14:creationId xmlns:p14="http://schemas.microsoft.com/office/powerpoint/2010/main" val="12815060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D7789-77D0-1D4C-9BDC-D43580C9A423}"/>
              </a:ext>
            </a:extLst>
          </p:cNvPr>
          <p:cNvSpPr>
            <a:spLocks noGrp="1"/>
          </p:cNvSpPr>
          <p:nvPr>
            <p:ph type="title"/>
          </p:nvPr>
        </p:nvSpPr>
        <p:spPr/>
        <p:txBody>
          <a:bodyPr/>
          <a:lstStyle/>
          <a:p>
            <a:r>
              <a:rPr lang="en-US" dirty="0"/>
              <a:t>Deploy Jenkins in Kubernetes</a:t>
            </a:r>
          </a:p>
        </p:txBody>
      </p:sp>
      <p:sp>
        <p:nvSpPr>
          <p:cNvPr id="4" name="Rectangle 3">
            <a:extLst>
              <a:ext uri="{FF2B5EF4-FFF2-40B4-BE49-F238E27FC236}">
                <a16:creationId xmlns:a16="http://schemas.microsoft.com/office/drawing/2014/main" id="{84AEBA09-3F18-CA4F-8DDF-8D9F5CF4EF3A}"/>
              </a:ext>
            </a:extLst>
          </p:cNvPr>
          <p:cNvSpPr/>
          <p:nvPr/>
        </p:nvSpPr>
        <p:spPr>
          <a:xfrm>
            <a:off x="319944" y="3298006"/>
            <a:ext cx="8435280" cy="923330"/>
          </a:xfrm>
          <a:prstGeom prst="rect">
            <a:avLst/>
          </a:prstGeom>
        </p:spPr>
        <p:txBody>
          <a:bodyPr wrap="square">
            <a:spAutoFit/>
          </a:bodyPr>
          <a:lstStyle/>
          <a:p>
            <a:r>
              <a:rPr lang="en-US" dirty="0">
                <a:hlinkClick r:id="rId2"/>
              </a:rPr>
              <a:t>https://medium.com/containerum/configuring-ci-cd-on-kubernetes-with-jenkins-89eab7234270</a:t>
            </a:r>
            <a:endParaRPr lang="en-US" dirty="0"/>
          </a:p>
          <a:p>
            <a:endParaRPr lang="en-US" dirty="0"/>
          </a:p>
        </p:txBody>
      </p:sp>
      <p:sp>
        <p:nvSpPr>
          <p:cNvPr id="5" name="Rectangle 4">
            <a:extLst>
              <a:ext uri="{FF2B5EF4-FFF2-40B4-BE49-F238E27FC236}">
                <a16:creationId xmlns:a16="http://schemas.microsoft.com/office/drawing/2014/main" id="{635AEABC-3C39-4440-9ACB-ACFD4BE5EC16}"/>
              </a:ext>
            </a:extLst>
          </p:cNvPr>
          <p:cNvSpPr/>
          <p:nvPr/>
        </p:nvSpPr>
        <p:spPr>
          <a:xfrm>
            <a:off x="251520" y="4221088"/>
            <a:ext cx="8568952" cy="646331"/>
          </a:xfrm>
          <a:prstGeom prst="rect">
            <a:avLst/>
          </a:prstGeom>
        </p:spPr>
        <p:txBody>
          <a:bodyPr wrap="square">
            <a:spAutoFit/>
          </a:bodyPr>
          <a:lstStyle/>
          <a:p>
            <a:r>
              <a:rPr lang="en-US" dirty="0">
                <a:hlinkClick r:id="rId3"/>
              </a:rPr>
              <a:t>https://kubernetes.io/blog/2018/04/30/zero-downtime-deployment-kubernetes-jenkins/</a:t>
            </a:r>
            <a:endParaRPr lang="en-US" dirty="0"/>
          </a:p>
          <a:p>
            <a:endParaRPr lang="en-US" dirty="0"/>
          </a:p>
        </p:txBody>
      </p:sp>
      <p:sp>
        <p:nvSpPr>
          <p:cNvPr id="3" name="Rectangle 2">
            <a:extLst>
              <a:ext uri="{FF2B5EF4-FFF2-40B4-BE49-F238E27FC236}">
                <a16:creationId xmlns:a16="http://schemas.microsoft.com/office/drawing/2014/main" id="{66F404D6-D04A-244F-9A33-F519C90FE2AF}"/>
              </a:ext>
            </a:extLst>
          </p:cNvPr>
          <p:cNvSpPr/>
          <p:nvPr/>
        </p:nvSpPr>
        <p:spPr>
          <a:xfrm>
            <a:off x="317736" y="1815207"/>
            <a:ext cx="7920880" cy="923330"/>
          </a:xfrm>
          <a:prstGeom prst="rect">
            <a:avLst/>
          </a:prstGeom>
        </p:spPr>
        <p:txBody>
          <a:bodyPr wrap="square">
            <a:spAutoFit/>
          </a:bodyPr>
          <a:lstStyle/>
          <a:p>
            <a:r>
              <a:rPr lang="en-US" dirty="0">
                <a:solidFill>
                  <a:srgbClr val="1155CC"/>
                </a:solidFill>
                <a:latin typeface="Arial" panose="020B0604020202020204" pitchFamily="34" charset="0"/>
                <a:hlinkClick r:id="rId4"/>
              </a:rPr>
              <a:t>https://github.com/jenkinsci/kubernetes-cd-plugin/blob/dev/README.md</a:t>
            </a:r>
            <a:endParaRPr lang="en-US" dirty="0">
              <a:solidFill>
                <a:srgbClr val="222222"/>
              </a:solidFill>
              <a:latin typeface="Arial" panose="020B0604020202020204" pitchFamily="34" charset="0"/>
            </a:endParaRPr>
          </a:p>
          <a:p>
            <a:br>
              <a:rPr lang="en-US" dirty="0"/>
            </a:br>
            <a:endParaRPr lang="en-US" dirty="0"/>
          </a:p>
        </p:txBody>
      </p:sp>
    </p:spTree>
    <p:extLst>
      <p:ext uri="{BB962C8B-B14F-4D97-AF65-F5344CB8AC3E}">
        <p14:creationId xmlns:p14="http://schemas.microsoft.com/office/powerpoint/2010/main" val="1864523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86"/>
        <p:cNvGrpSpPr/>
        <p:nvPr/>
      </p:nvGrpSpPr>
      <p:grpSpPr>
        <a:xfrm>
          <a:off x="0" y="0"/>
          <a:ext cx="0" cy="0"/>
          <a:chOff x="0" y="0"/>
          <a:chExt cx="0" cy="0"/>
        </a:xfrm>
      </p:grpSpPr>
      <p:sp>
        <p:nvSpPr>
          <p:cNvPr id="1987" name="Google Shape;1987;p268"/>
          <p:cNvSpPr txBox="1">
            <a:spLocks noGrp="1"/>
          </p:cNvSpPr>
          <p:nvPr>
            <p:ph type="title"/>
          </p:nvPr>
        </p:nvSpPr>
        <p:spPr>
          <a:xfrm>
            <a:off x="185738" y="212729"/>
            <a:ext cx="8706742" cy="1158900"/>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accent3"/>
              </a:buClr>
              <a:buSzPts val="2400"/>
            </a:pPr>
            <a:r>
              <a:rPr lang="en-US" sz="2400" b="1" dirty="0">
                <a:solidFill>
                  <a:srgbClr val="000000"/>
                </a:solidFill>
                <a:latin typeface="Calibri"/>
                <a:ea typeface="Calibri"/>
                <a:cs typeface="Calibri"/>
                <a:sym typeface="Calibri"/>
              </a:rPr>
              <a:t>$ </a:t>
            </a:r>
            <a:r>
              <a:rPr lang="en-US" sz="2400" b="1" dirty="0" err="1">
                <a:solidFill>
                  <a:srgbClr val="000000"/>
                </a:solidFill>
                <a:latin typeface="Calibri"/>
                <a:ea typeface="Calibri"/>
                <a:cs typeface="Calibri"/>
                <a:sym typeface="Calibri"/>
              </a:rPr>
              <a:t>kubectl</a:t>
            </a:r>
            <a:r>
              <a:rPr lang="en-US" sz="2400" b="1" dirty="0">
                <a:solidFill>
                  <a:srgbClr val="000000"/>
                </a:solidFill>
                <a:latin typeface="Calibri"/>
                <a:ea typeface="Calibri"/>
                <a:cs typeface="Calibri"/>
                <a:sym typeface="Calibri"/>
              </a:rPr>
              <a:t> scale deployments/&lt;deployment&gt; --replicas=&lt;new </a:t>
            </a:r>
            <a:r>
              <a:rPr lang="en-US" sz="2400" b="1" dirty="0" err="1">
                <a:solidFill>
                  <a:srgbClr val="000000"/>
                </a:solidFill>
                <a:latin typeface="Calibri"/>
                <a:ea typeface="Calibri"/>
                <a:cs typeface="Calibri"/>
                <a:sym typeface="Calibri"/>
              </a:rPr>
              <a:t>num</a:t>
            </a:r>
            <a:r>
              <a:rPr lang="en-US" sz="2400" b="1" dirty="0">
                <a:solidFill>
                  <a:srgbClr val="000000"/>
                </a:solidFill>
                <a:latin typeface="Calibri"/>
                <a:ea typeface="Calibri"/>
                <a:cs typeface="Calibri"/>
                <a:sym typeface="Calibri"/>
              </a:rPr>
              <a:t>&gt;</a:t>
            </a:r>
            <a:endParaRPr sz="2400" b="1" dirty="0">
              <a:solidFill>
                <a:srgbClr val="000000"/>
              </a:solidFill>
              <a:latin typeface="Calibri"/>
              <a:ea typeface="Calibri"/>
              <a:cs typeface="Calibri"/>
              <a:sym typeface="Calibri"/>
            </a:endParaRPr>
          </a:p>
          <a:p>
            <a:pPr>
              <a:lnSpc>
                <a:spcPct val="157143"/>
              </a:lnSpc>
              <a:spcBef>
                <a:spcPts val="0"/>
              </a:spcBef>
              <a:spcAft>
                <a:spcPts val="800"/>
              </a:spcAft>
              <a:buClr>
                <a:schemeClr val="dk1"/>
              </a:buClr>
              <a:buSzPts val="1100"/>
            </a:pPr>
            <a:r>
              <a:rPr lang="en-US" sz="1350" dirty="0">
                <a:solidFill>
                  <a:srgbClr val="FF0000"/>
                </a:solidFill>
                <a:latin typeface="Arial"/>
                <a:ea typeface="Arial"/>
                <a:cs typeface="Arial"/>
                <a:sym typeface="Arial"/>
              </a:rPr>
              <a:t>$ </a:t>
            </a:r>
            <a:r>
              <a:rPr lang="en-US" sz="1350" dirty="0" err="1">
                <a:solidFill>
                  <a:srgbClr val="FF0000"/>
                </a:solidFill>
                <a:latin typeface="Arial"/>
                <a:ea typeface="Arial"/>
                <a:cs typeface="Arial"/>
                <a:sym typeface="Arial"/>
              </a:rPr>
              <a:t>kubectl</a:t>
            </a:r>
            <a:r>
              <a:rPr lang="en-US" sz="1350" dirty="0">
                <a:solidFill>
                  <a:srgbClr val="FF0000"/>
                </a:solidFill>
                <a:latin typeface="Arial"/>
                <a:ea typeface="Arial"/>
                <a:cs typeface="Arial"/>
                <a:sym typeface="Arial"/>
              </a:rPr>
              <a:t> scale deploy/</a:t>
            </a:r>
            <a:r>
              <a:rPr lang="en-US" sz="1350" dirty="0" err="1">
                <a:solidFill>
                  <a:srgbClr val="FF0000"/>
                </a:solidFill>
                <a:latin typeface="Arial"/>
                <a:ea typeface="Arial"/>
                <a:cs typeface="Arial"/>
                <a:sym typeface="Arial"/>
              </a:rPr>
              <a:t>nginx</a:t>
            </a:r>
            <a:r>
              <a:rPr lang="en-US" sz="1350" dirty="0">
                <a:solidFill>
                  <a:srgbClr val="FF0000"/>
                </a:solidFill>
                <a:latin typeface="Arial"/>
                <a:ea typeface="Arial"/>
                <a:cs typeface="Arial"/>
                <a:sym typeface="Arial"/>
              </a:rPr>
              <a:t> --replicas=4</a:t>
            </a:r>
            <a:endParaRPr sz="2400" dirty="0">
              <a:solidFill>
                <a:srgbClr val="000000"/>
              </a:solidFill>
            </a:endParaRPr>
          </a:p>
        </p:txBody>
      </p:sp>
      <p:sp>
        <p:nvSpPr>
          <p:cNvPr id="1988" name="Google Shape;1988;p268"/>
          <p:cNvSpPr txBox="1"/>
          <p:nvPr/>
        </p:nvSpPr>
        <p:spPr>
          <a:xfrm>
            <a:off x="755576" y="3962400"/>
            <a:ext cx="7848872" cy="1981200"/>
          </a:xfrm>
          <a:prstGeom prst="rect">
            <a:avLst/>
          </a:prstGeom>
          <a:noFill/>
          <a:ln>
            <a:noFill/>
          </a:ln>
        </p:spPr>
        <p:txBody>
          <a:bodyPr spcFirstLastPara="1" wrap="square" lIns="91425" tIns="45700" rIns="91425" bIns="45700" anchor="t" anchorCtr="0">
            <a:noAutofit/>
          </a:bodyPr>
          <a:lstStyle/>
          <a:p>
            <a:pPr>
              <a:buClr>
                <a:schemeClr val="dk1"/>
              </a:buClr>
              <a:buSzPts val="450"/>
            </a:pPr>
            <a:r>
              <a:rPr lang="en-US" sz="2000" dirty="0">
                <a:solidFill>
                  <a:schemeClr val="dk1"/>
                </a:solidFill>
                <a:latin typeface="Calibri" panose="020F0502020204030204" pitchFamily="34" charset="0"/>
                <a:ea typeface="Arial"/>
                <a:cs typeface="Calibri" panose="020F0502020204030204" pitchFamily="34" charset="0"/>
                <a:sym typeface="Arial"/>
              </a:rPr>
              <a:t>Note: Make sure to delete the deployments or replicasets when trying to clear out pods. Many a new user has repeated deleted pods and gotten frustrated when they respawn (as the deployments/replicasets are programed to do).</a:t>
            </a:r>
            <a:endParaRPr sz="2000" dirty="0">
              <a:solidFill>
                <a:srgbClr val="000000"/>
              </a:solidFill>
              <a:latin typeface="Calibri" panose="020F0502020204030204" pitchFamily="34" charset="0"/>
              <a:ea typeface="Arial"/>
              <a:cs typeface="Calibri" panose="020F0502020204030204" pitchFamily="34" charset="0"/>
              <a:sym typeface="Arial"/>
            </a:endParaRPr>
          </a:p>
          <a:p>
            <a:pPr>
              <a:buClr>
                <a:schemeClr val="dk1"/>
              </a:buClr>
              <a:buSzPts val="450"/>
            </a:pPr>
            <a:endParaRPr sz="2000" dirty="0">
              <a:solidFill>
                <a:schemeClr val="dk1"/>
              </a:solidFill>
              <a:latin typeface="Calibri" panose="020F0502020204030204" pitchFamily="34" charset="0"/>
              <a:ea typeface="Arial"/>
              <a:cs typeface="Calibri" panose="020F0502020204030204" pitchFamily="34" charset="0"/>
              <a:sym typeface="Arial"/>
            </a:endParaRPr>
          </a:p>
        </p:txBody>
      </p:sp>
      <p:pic>
        <p:nvPicPr>
          <p:cNvPr id="1989" name="Google Shape;1989;p268"/>
          <p:cNvPicPr preferRelativeResize="0"/>
          <p:nvPr/>
        </p:nvPicPr>
        <p:blipFill rotWithShape="1">
          <a:blip r:embed="rId3">
            <a:alphaModFix/>
          </a:blip>
          <a:srcRect/>
          <a:stretch/>
        </p:blipFill>
        <p:spPr>
          <a:xfrm>
            <a:off x="1433513" y="1524001"/>
            <a:ext cx="6096000" cy="2095500"/>
          </a:xfrm>
          <a:prstGeom prst="rect">
            <a:avLst/>
          </a:prstGeom>
          <a:noFill/>
          <a:ln>
            <a:noFill/>
          </a:ln>
        </p:spPr>
      </p:pic>
      <p:cxnSp>
        <p:nvCxnSpPr>
          <p:cNvPr id="5" name="Straight Connector 4">
            <a:extLst>
              <a:ext uri="{FF2B5EF4-FFF2-40B4-BE49-F238E27FC236}">
                <a16:creationId xmlns:a16="http://schemas.microsoft.com/office/drawing/2014/main" id="{D2EB4841-4E96-487D-ABC4-B5548C00F462}"/>
              </a:ext>
            </a:extLst>
          </p:cNvPr>
          <p:cNvCxnSpPr>
            <a:cxnSpLocks/>
          </p:cNvCxnSpPr>
          <p:nvPr/>
        </p:nvCxnSpPr>
        <p:spPr>
          <a:xfrm>
            <a:off x="1"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7" name="TextBox 6">
            <a:extLst>
              <a:ext uri="{FF2B5EF4-FFF2-40B4-BE49-F238E27FC236}">
                <a16:creationId xmlns:a16="http://schemas.microsoft.com/office/drawing/2014/main" id="{DB8D0BBB-5988-46AA-9EAD-707B6004C7B9}"/>
              </a:ext>
            </a:extLst>
          </p:cNvPr>
          <p:cNvSpPr txBox="1"/>
          <p:nvPr/>
        </p:nvSpPr>
        <p:spPr>
          <a:xfrm>
            <a:off x="2636042" y="6490034"/>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8" name="Picture 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9" name="Picture 8">
            <a:extLst>
              <a:ext uri="{FF2B5EF4-FFF2-40B4-BE49-F238E27FC236}">
                <a16:creationId xmlns:a16="http://schemas.microsoft.com/office/drawing/2014/main" id="{7B32E106-9E99-4EB7-9524-D39048EF644E}"/>
              </a:ext>
            </a:extLst>
          </p:cNvPr>
          <p:cNvPicPr>
            <a:picLocks noChangeAspect="1"/>
          </p:cNvPicPr>
          <p:nvPr/>
        </p:nvPicPr>
        <p:blipFill rotWithShape="1">
          <a:blip r:embed="rId5">
            <a:extLst>
              <a:ext uri="{28A0092B-C50C-407E-A947-70E740481C1C}">
                <a14:useLocalDpi xmlns:a14="http://schemas.microsoft.com/office/drawing/2010/main" val="0"/>
              </a:ext>
            </a:extLst>
          </a:blip>
          <a:srcRect t="26736" b="30906"/>
          <a:stretch/>
        </p:blipFill>
        <p:spPr>
          <a:xfrm>
            <a:off x="7474166" y="6252636"/>
            <a:ext cx="975870" cy="551155"/>
          </a:xfrm>
          <a:prstGeom prst="rect">
            <a:avLst/>
          </a:prstGeom>
        </p:spPr>
      </p:pic>
      <p:sp>
        <p:nvSpPr>
          <p:cNvPr id="10"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2"/>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5</a:t>
            </a:fld>
            <a:endParaRPr lang="en-US" sz="1600" dirty="0"/>
          </a:p>
        </p:txBody>
      </p:sp>
    </p:spTree>
    <p:extLst>
      <p:ext uri="{BB962C8B-B14F-4D97-AF65-F5344CB8AC3E}">
        <p14:creationId xmlns:p14="http://schemas.microsoft.com/office/powerpoint/2010/main" val="4043217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93"/>
        <p:cNvGrpSpPr/>
        <p:nvPr/>
      </p:nvGrpSpPr>
      <p:grpSpPr>
        <a:xfrm>
          <a:off x="0" y="0"/>
          <a:ext cx="0" cy="0"/>
          <a:chOff x="0" y="0"/>
          <a:chExt cx="0" cy="0"/>
        </a:xfrm>
      </p:grpSpPr>
      <p:pic>
        <p:nvPicPr>
          <p:cNvPr id="1994" name="Google Shape;1994;p269"/>
          <p:cNvPicPr preferRelativeResize="0"/>
          <p:nvPr/>
        </p:nvPicPr>
        <p:blipFill rotWithShape="1">
          <a:blip r:embed="rId3">
            <a:alphaModFix/>
          </a:blip>
          <a:srcRect/>
          <a:stretch/>
        </p:blipFill>
        <p:spPr>
          <a:xfrm>
            <a:off x="1497386" y="217717"/>
            <a:ext cx="5968401" cy="5596103"/>
          </a:xfrm>
          <a:prstGeom prst="rect">
            <a:avLst/>
          </a:prstGeom>
          <a:noFill/>
          <a:ln>
            <a:noFill/>
          </a:ln>
        </p:spPr>
      </p:pic>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1"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4"/>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5">
            <a:extLst>
              <a:ext uri="{28A0092B-C50C-407E-A947-70E740481C1C}">
                <a14:useLocalDpi xmlns:a14="http://schemas.microsoft.com/office/drawing/2010/main" val="0"/>
              </a:ext>
            </a:extLst>
          </a:blip>
          <a:srcRect t="26736" b="30906"/>
          <a:stretch/>
        </p:blipFill>
        <p:spPr>
          <a:xfrm>
            <a:off x="7474166" y="6252636"/>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2"/>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6</a:t>
            </a:fld>
            <a:endParaRPr lang="en-US" sz="1600" dirty="0"/>
          </a:p>
        </p:txBody>
      </p:sp>
    </p:spTree>
    <p:extLst>
      <p:ext uri="{BB962C8B-B14F-4D97-AF65-F5344CB8AC3E}">
        <p14:creationId xmlns:p14="http://schemas.microsoft.com/office/powerpoint/2010/main" val="721398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2"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5"/>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7474166" y="6252638"/>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4"/>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7</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563337" y="2402806"/>
            <a:ext cx="843998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Autoscaling and HPA (Horizontal Pod Autoscaler)</a:t>
            </a:r>
          </a:p>
        </p:txBody>
      </p:sp>
    </p:spTree>
    <p:extLst>
      <p:ext uri="{BB962C8B-B14F-4D97-AF65-F5344CB8AC3E}">
        <p14:creationId xmlns:p14="http://schemas.microsoft.com/office/powerpoint/2010/main" val="3694546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98"/>
        <p:cNvGrpSpPr/>
        <p:nvPr/>
      </p:nvGrpSpPr>
      <p:grpSpPr>
        <a:xfrm>
          <a:off x="0" y="0"/>
          <a:ext cx="0" cy="0"/>
          <a:chOff x="0" y="0"/>
          <a:chExt cx="0" cy="0"/>
        </a:xfrm>
      </p:grpSpPr>
      <p:sp>
        <p:nvSpPr>
          <p:cNvPr id="2000" name="Google Shape;2000;p270"/>
          <p:cNvSpPr txBox="1">
            <a:spLocks noGrp="1"/>
          </p:cNvSpPr>
          <p:nvPr>
            <p:ph type="body" idx="1"/>
          </p:nvPr>
        </p:nvSpPr>
        <p:spPr>
          <a:xfrm>
            <a:off x="755576" y="1470314"/>
            <a:ext cx="7992888" cy="4191000"/>
          </a:xfrm>
          <a:prstGeom prst="rect">
            <a:avLst/>
          </a:prstGeom>
          <a:noFill/>
          <a:ln>
            <a:noFill/>
          </a:ln>
        </p:spPr>
        <p:txBody>
          <a:bodyPr spcFirstLastPara="1" vert="horz" wrap="square" lIns="91425" tIns="91425" rIns="91425" bIns="91425" rtlCol="0" anchor="t" anchorCtr="0">
            <a:noAutofit/>
          </a:bodyPr>
          <a:lstStyle/>
          <a:p>
            <a:pPr marL="203200" indent="0">
              <a:lnSpc>
                <a:spcPct val="100000"/>
              </a:lnSpc>
              <a:spcBef>
                <a:spcPts val="0"/>
              </a:spcBef>
              <a:buClr>
                <a:schemeClr val="dk1"/>
              </a:buClr>
              <a:buSzPts val="1850"/>
              <a:buNone/>
            </a:pPr>
            <a:r>
              <a:rPr lang="en-US" sz="1850" b="1" dirty="0">
                <a:solidFill>
                  <a:schemeClr val="dk1"/>
                </a:solidFill>
                <a:latin typeface="Calibri"/>
                <a:ea typeface="Calibri"/>
                <a:cs typeface="Calibri"/>
                <a:sym typeface="Calibri"/>
              </a:rPr>
              <a:t>HPA – Horizontal Pod </a:t>
            </a:r>
            <a:r>
              <a:rPr lang="en-US" sz="1850" b="1" dirty="0" err="1">
                <a:solidFill>
                  <a:schemeClr val="dk1"/>
                </a:solidFill>
                <a:latin typeface="Calibri"/>
                <a:ea typeface="Calibri"/>
                <a:cs typeface="Calibri"/>
                <a:sym typeface="Calibri"/>
              </a:rPr>
              <a:t>Autoscaler</a:t>
            </a:r>
            <a:r>
              <a:rPr lang="en-US" sz="1850" b="1" dirty="0">
                <a:solidFill>
                  <a:schemeClr val="dk1"/>
                </a:solidFill>
                <a:latin typeface="Calibri"/>
                <a:ea typeface="Calibri"/>
                <a:cs typeface="Calibri"/>
                <a:sym typeface="Calibri"/>
              </a:rPr>
              <a:t>:</a:t>
            </a:r>
            <a:endParaRPr dirty="0"/>
          </a:p>
          <a:p>
            <a:pPr marL="203200" indent="0">
              <a:lnSpc>
                <a:spcPct val="100000"/>
              </a:lnSpc>
              <a:spcBef>
                <a:spcPts val="600"/>
              </a:spcBef>
              <a:buClr>
                <a:schemeClr val="dk1"/>
              </a:buClr>
              <a:buSzPts val="1850"/>
              <a:buNone/>
            </a:pPr>
            <a:r>
              <a:rPr lang="en-US" sz="1850" dirty="0">
                <a:solidFill>
                  <a:schemeClr val="dk1"/>
                </a:solidFill>
                <a:latin typeface="Calibri"/>
                <a:ea typeface="Calibri"/>
                <a:cs typeface="Calibri"/>
                <a:sym typeface="Calibri"/>
              </a:rPr>
              <a:t>Based on memory and CPU utilization by a pod, autoscaling scales up or down the number of pods</a:t>
            </a:r>
            <a:endParaRPr dirty="0"/>
          </a:p>
          <a:p>
            <a:pPr marL="203200" indent="0">
              <a:lnSpc>
                <a:spcPct val="100000"/>
              </a:lnSpc>
              <a:spcBef>
                <a:spcPts val="600"/>
              </a:spcBef>
              <a:buClr>
                <a:schemeClr val="dk1"/>
              </a:buClr>
              <a:buSzPts val="1850"/>
              <a:buNone/>
            </a:pPr>
            <a:endParaRPr sz="1850" dirty="0">
              <a:solidFill>
                <a:schemeClr val="dk1"/>
              </a:solidFill>
              <a:latin typeface="Calibri"/>
              <a:ea typeface="Calibri"/>
              <a:cs typeface="Calibri"/>
              <a:sym typeface="Calibri"/>
            </a:endParaRPr>
          </a:p>
          <a:p>
            <a:pPr marL="203200" indent="0">
              <a:lnSpc>
                <a:spcPct val="100000"/>
              </a:lnSpc>
              <a:spcBef>
                <a:spcPts val="640"/>
              </a:spcBef>
              <a:buClr>
                <a:schemeClr val="dk1"/>
              </a:buClr>
              <a:buSzPts val="1665"/>
              <a:buNone/>
            </a:pPr>
            <a:r>
              <a:rPr lang="en-US" sz="1665" dirty="0">
                <a:solidFill>
                  <a:srgbClr val="FF0000"/>
                </a:solidFill>
              </a:rPr>
              <a:t>$ </a:t>
            </a:r>
            <a:r>
              <a:rPr lang="en-US" sz="1665" dirty="0" err="1">
                <a:solidFill>
                  <a:srgbClr val="FF0000"/>
                </a:solidFill>
              </a:rPr>
              <a:t>kubectl</a:t>
            </a:r>
            <a:r>
              <a:rPr lang="en-US" sz="1665" dirty="0">
                <a:solidFill>
                  <a:srgbClr val="FF0000"/>
                </a:solidFill>
              </a:rPr>
              <a:t> </a:t>
            </a:r>
            <a:r>
              <a:rPr lang="en-US" sz="1665" dirty="0" err="1">
                <a:solidFill>
                  <a:srgbClr val="FF0000"/>
                </a:solidFill>
              </a:rPr>
              <a:t>autoscale</a:t>
            </a:r>
            <a:r>
              <a:rPr lang="en-US" sz="1665" dirty="0">
                <a:solidFill>
                  <a:srgbClr val="FF0000"/>
                </a:solidFill>
              </a:rPr>
              <a:t> deployment </a:t>
            </a:r>
            <a:r>
              <a:rPr lang="en-US" sz="1665" dirty="0" err="1">
                <a:solidFill>
                  <a:srgbClr val="FF0000"/>
                </a:solidFill>
              </a:rPr>
              <a:t>nginx</a:t>
            </a:r>
            <a:r>
              <a:rPr lang="en-US" sz="1665" dirty="0">
                <a:solidFill>
                  <a:srgbClr val="FF0000"/>
                </a:solidFill>
              </a:rPr>
              <a:t> --min=2 --max=10</a:t>
            </a:r>
            <a:endParaRPr dirty="0">
              <a:solidFill>
                <a:srgbClr val="FF0000"/>
              </a:solidFill>
            </a:endParaRPr>
          </a:p>
          <a:p>
            <a:pPr marL="203200" indent="0">
              <a:lnSpc>
                <a:spcPct val="100000"/>
              </a:lnSpc>
              <a:spcBef>
                <a:spcPts val="640"/>
              </a:spcBef>
              <a:buClr>
                <a:schemeClr val="dk1"/>
              </a:buClr>
              <a:buSzPts val="1665"/>
              <a:buNone/>
            </a:pPr>
            <a:r>
              <a:rPr lang="en-US" sz="1665" dirty="0">
                <a:solidFill>
                  <a:srgbClr val="FF0000"/>
                </a:solidFill>
              </a:rPr>
              <a:t>$ </a:t>
            </a:r>
            <a:r>
              <a:rPr lang="en-US" sz="1665" dirty="0" err="1">
                <a:solidFill>
                  <a:srgbClr val="FF0000"/>
                </a:solidFill>
              </a:rPr>
              <a:t>kubectl</a:t>
            </a:r>
            <a:r>
              <a:rPr lang="en-US" sz="1665" dirty="0">
                <a:solidFill>
                  <a:srgbClr val="FF0000"/>
                </a:solidFill>
              </a:rPr>
              <a:t> </a:t>
            </a:r>
            <a:r>
              <a:rPr lang="en-US" sz="1665" dirty="0" err="1">
                <a:solidFill>
                  <a:srgbClr val="FF0000"/>
                </a:solidFill>
              </a:rPr>
              <a:t>autoscale</a:t>
            </a:r>
            <a:r>
              <a:rPr lang="en-US" sz="1665" dirty="0">
                <a:solidFill>
                  <a:srgbClr val="FF0000"/>
                </a:solidFill>
              </a:rPr>
              <a:t> deployment </a:t>
            </a:r>
            <a:r>
              <a:rPr lang="en-US" sz="1665" dirty="0" err="1">
                <a:solidFill>
                  <a:srgbClr val="FF0000"/>
                </a:solidFill>
              </a:rPr>
              <a:t>nginx</a:t>
            </a:r>
            <a:r>
              <a:rPr lang="en-US" sz="1665" dirty="0">
                <a:solidFill>
                  <a:srgbClr val="FF0000"/>
                </a:solidFill>
              </a:rPr>
              <a:t>-deployment  --max=5 --</a:t>
            </a:r>
            <a:r>
              <a:rPr lang="en-US" sz="1665" dirty="0" err="1">
                <a:solidFill>
                  <a:srgbClr val="FF0000"/>
                </a:solidFill>
              </a:rPr>
              <a:t>cpu</a:t>
            </a:r>
            <a:r>
              <a:rPr lang="en-US" sz="1665" dirty="0">
                <a:solidFill>
                  <a:srgbClr val="FF0000"/>
                </a:solidFill>
              </a:rPr>
              <a:t>-percent=80</a:t>
            </a:r>
            <a:endParaRPr dirty="0">
              <a:solidFill>
                <a:srgbClr val="FF0000"/>
              </a:solidFill>
            </a:endParaRPr>
          </a:p>
          <a:p>
            <a:pPr marL="203200" indent="0">
              <a:lnSpc>
                <a:spcPct val="100000"/>
              </a:lnSpc>
              <a:spcBef>
                <a:spcPts val="640"/>
              </a:spcBef>
              <a:buClr>
                <a:schemeClr val="dk1"/>
              </a:buClr>
              <a:buSzPts val="1665"/>
              <a:buNone/>
            </a:pPr>
            <a:r>
              <a:rPr lang="en-US" sz="1665" dirty="0">
                <a:solidFill>
                  <a:srgbClr val="FF0000"/>
                </a:solidFill>
              </a:rPr>
              <a:t>$ </a:t>
            </a:r>
            <a:r>
              <a:rPr lang="en-US" sz="1665" dirty="0" err="1">
                <a:solidFill>
                  <a:srgbClr val="FF0000"/>
                </a:solidFill>
              </a:rPr>
              <a:t>kubectl</a:t>
            </a:r>
            <a:r>
              <a:rPr lang="en-US" sz="1665" dirty="0">
                <a:solidFill>
                  <a:srgbClr val="FF0000"/>
                </a:solidFill>
              </a:rPr>
              <a:t> get </a:t>
            </a:r>
            <a:r>
              <a:rPr lang="en-US" sz="1665" dirty="0" err="1">
                <a:solidFill>
                  <a:srgbClr val="FF0000"/>
                </a:solidFill>
              </a:rPr>
              <a:t>hpa</a:t>
            </a:r>
            <a:endParaRPr sz="1665" dirty="0">
              <a:solidFill>
                <a:srgbClr val="FF0000"/>
              </a:solidFill>
            </a:endParaRPr>
          </a:p>
          <a:p>
            <a:pPr marL="203200" indent="0">
              <a:lnSpc>
                <a:spcPct val="100000"/>
              </a:lnSpc>
              <a:spcBef>
                <a:spcPts val="600"/>
              </a:spcBef>
              <a:buClr>
                <a:schemeClr val="dk1"/>
              </a:buClr>
              <a:buSzPts val="1850"/>
              <a:buNone/>
            </a:pPr>
            <a:endParaRPr sz="1850" dirty="0">
              <a:solidFill>
                <a:schemeClr val="dk1"/>
              </a:solidFill>
              <a:latin typeface="Calibri"/>
              <a:ea typeface="Calibri"/>
              <a:cs typeface="Calibri"/>
              <a:sym typeface="Calibri"/>
            </a:endParaRPr>
          </a:p>
          <a:p>
            <a:pPr marL="203200" indent="0">
              <a:lnSpc>
                <a:spcPct val="100000"/>
              </a:lnSpc>
              <a:spcBef>
                <a:spcPts val="640"/>
              </a:spcBef>
              <a:buClr>
                <a:schemeClr val="dk1"/>
              </a:buClr>
              <a:buSzPts val="1850"/>
              <a:buNone/>
            </a:pPr>
            <a:r>
              <a:rPr lang="en-US" sz="1850" dirty="0"/>
              <a:t>$ </a:t>
            </a:r>
            <a:r>
              <a:rPr lang="en-US" sz="1850" dirty="0" err="1">
                <a:solidFill>
                  <a:schemeClr val="dk1"/>
                </a:solidFill>
                <a:latin typeface="Calibri"/>
                <a:ea typeface="Calibri"/>
                <a:cs typeface="Calibri"/>
                <a:sym typeface="Calibri"/>
              </a:rPr>
              <a:t>kubectl</a:t>
            </a:r>
            <a:r>
              <a:rPr lang="en-US" sz="1850" dirty="0">
                <a:solidFill>
                  <a:schemeClr val="dk1"/>
                </a:solidFill>
                <a:latin typeface="Calibri"/>
                <a:ea typeface="Calibri"/>
                <a:cs typeface="Calibri"/>
                <a:sym typeface="Calibri"/>
              </a:rPr>
              <a:t> get </a:t>
            </a:r>
            <a:r>
              <a:rPr lang="en-US" sz="1850" dirty="0" err="1">
                <a:solidFill>
                  <a:schemeClr val="dk1"/>
                </a:solidFill>
                <a:latin typeface="Calibri"/>
                <a:ea typeface="Calibri"/>
                <a:cs typeface="Calibri"/>
                <a:sym typeface="Calibri"/>
              </a:rPr>
              <a:t>hpa</a:t>
            </a:r>
            <a:endParaRPr sz="1850" dirty="0">
              <a:solidFill>
                <a:schemeClr val="dk1"/>
              </a:solidFill>
              <a:latin typeface="Calibri"/>
              <a:ea typeface="Calibri"/>
              <a:cs typeface="Calibri"/>
              <a:sym typeface="Calibri"/>
            </a:endParaRPr>
          </a:p>
          <a:p>
            <a:pPr marL="203200" indent="0">
              <a:lnSpc>
                <a:spcPct val="100000"/>
              </a:lnSpc>
              <a:spcBef>
                <a:spcPts val="640"/>
              </a:spcBef>
              <a:buClr>
                <a:schemeClr val="dk1"/>
              </a:buClr>
              <a:buSzPts val="1480"/>
              <a:buNone/>
            </a:pPr>
            <a:r>
              <a:rPr lang="en-US" sz="1480" dirty="0">
                <a:solidFill>
                  <a:schemeClr val="dk1"/>
                </a:solidFill>
                <a:latin typeface="Calibri"/>
                <a:ea typeface="Calibri"/>
                <a:cs typeface="Calibri"/>
                <a:sym typeface="Calibri"/>
              </a:rPr>
              <a:t>NAME               REFERENCE                     TARGETS         MINPODS   MAXPODS   REPLICAS   AGE</a:t>
            </a:r>
            <a:endParaRPr dirty="0"/>
          </a:p>
          <a:p>
            <a:pPr marL="203200" indent="0">
              <a:lnSpc>
                <a:spcPct val="100000"/>
              </a:lnSpc>
              <a:spcBef>
                <a:spcPts val="640"/>
              </a:spcBef>
              <a:buClr>
                <a:schemeClr val="dk1"/>
              </a:buClr>
              <a:buSzPts val="1480"/>
              <a:buNone/>
            </a:pPr>
            <a:r>
              <a:rPr lang="en-US" sz="1480" dirty="0" err="1">
                <a:solidFill>
                  <a:schemeClr val="dk1"/>
                </a:solidFill>
                <a:latin typeface="Calibri"/>
                <a:ea typeface="Calibri"/>
                <a:cs typeface="Calibri"/>
                <a:sym typeface="Calibri"/>
              </a:rPr>
              <a:t>nginx</a:t>
            </a:r>
            <a:r>
              <a:rPr lang="en-US" sz="1480" dirty="0">
                <a:solidFill>
                  <a:schemeClr val="dk1"/>
                </a:solidFill>
                <a:latin typeface="Calibri"/>
                <a:ea typeface="Calibri"/>
                <a:cs typeface="Calibri"/>
                <a:sym typeface="Calibri"/>
              </a:rPr>
              <a:t>              Deployment/</a:t>
            </a:r>
            <a:r>
              <a:rPr lang="en-US" sz="1480" dirty="0" err="1">
                <a:solidFill>
                  <a:schemeClr val="dk1"/>
                </a:solidFill>
                <a:latin typeface="Calibri"/>
                <a:ea typeface="Calibri"/>
                <a:cs typeface="Calibri"/>
                <a:sym typeface="Calibri"/>
              </a:rPr>
              <a:t>nginx</a:t>
            </a:r>
            <a:r>
              <a:rPr lang="en-US" sz="1480" dirty="0">
                <a:solidFill>
                  <a:schemeClr val="dk1"/>
                </a:solidFill>
                <a:latin typeface="Calibri"/>
                <a:ea typeface="Calibri"/>
                <a:cs typeface="Calibri"/>
                <a:sym typeface="Calibri"/>
              </a:rPr>
              <a:t>              &lt;unknown&gt;/80%   1         4         3          12m</a:t>
            </a:r>
            <a:endParaRPr dirty="0"/>
          </a:p>
          <a:p>
            <a:pPr marL="203200" indent="0">
              <a:lnSpc>
                <a:spcPct val="100000"/>
              </a:lnSpc>
              <a:spcBef>
                <a:spcPts val="640"/>
              </a:spcBef>
              <a:buClr>
                <a:schemeClr val="dk1"/>
              </a:buClr>
              <a:buSzPts val="1480"/>
              <a:buNone/>
            </a:pPr>
            <a:r>
              <a:rPr lang="en-US" sz="1480" dirty="0" err="1">
                <a:solidFill>
                  <a:schemeClr val="dk1"/>
                </a:solidFill>
                <a:latin typeface="Calibri"/>
                <a:ea typeface="Calibri"/>
                <a:cs typeface="Calibri"/>
                <a:sym typeface="Calibri"/>
              </a:rPr>
              <a:t>nginx</a:t>
            </a:r>
            <a:r>
              <a:rPr lang="en-US" sz="1480" dirty="0">
                <a:solidFill>
                  <a:schemeClr val="dk1"/>
                </a:solidFill>
                <a:latin typeface="Calibri"/>
                <a:ea typeface="Calibri"/>
                <a:cs typeface="Calibri"/>
                <a:sym typeface="Calibri"/>
              </a:rPr>
              <a:t>-deployment   Deployment/</a:t>
            </a:r>
            <a:r>
              <a:rPr lang="en-US" sz="1480" dirty="0" err="1">
                <a:solidFill>
                  <a:schemeClr val="dk1"/>
                </a:solidFill>
                <a:latin typeface="Calibri"/>
                <a:ea typeface="Calibri"/>
                <a:cs typeface="Calibri"/>
                <a:sym typeface="Calibri"/>
              </a:rPr>
              <a:t>nginx</a:t>
            </a:r>
            <a:r>
              <a:rPr lang="en-US" sz="1480" dirty="0">
                <a:solidFill>
                  <a:schemeClr val="dk1"/>
                </a:solidFill>
                <a:latin typeface="Calibri"/>
                <a:ea typeface="Calibri"/>
                <a:cs typeface="Calibri"/>
                <a:sym typeface="Calibri"/>
              </a:rPr>
              <a:t>-deployment   &lt;unknown&gt;/80%   2         5         0          5s</a:t>
            </a:r>
            <a:endParaRPr sz="1480" dirty="0">
              <a:solidFill>
                <a:schemeClr val="dk1"/>
              </a:solidFill>
              <a:latin typeface="Calibri"/>
              <a:ea typeface="Calibri"/>
              <a:cs typeface="Calibri"/>
              <a:sym typeface="Calibri"/>
            </a:endParaRPr>
          </a:p>
        </p:txBody>
      </p:sp>
      <p:cxnSp>
        <p:nvCxnSpPr>
          <p:cNvPr id="5" name="Straight Connector 4">
            <a:extLst>
              <a:ext uri="{FF2B5EF4-FFF2-40B4-BE49-F238E27FC236}">
                <a16:creationId xmlns:a16="http://schemas.microsoft.com/office/drawing/2014/main" id="{D2EB4841-4E96-487D-ABC4-B5548C00F462}"/>
              </a:ext>
            </a:extLst>
          </p:cNvPr>
          <p:cNvCxnSpPr>
            <a:cxnSpLocks/>
          </p:cNvCxnSpPr>
          <p:nvPr/>
        </p:nvCxnSpPr>
        <p:spPr>
          <a:xfrm>
            <a:off x="1"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7" name="TextBox 6">
            <a:extLst>
              <a:ext uri="{FF2B5EF4-FFF2-40B4-BE49-F238E27FC236}">
                <a16:creationId xmlns:a16="http://schemas.microsoft.com/office/drawing/2014/main" id="{DB8D0BBB-5988-46AA-9EAD-707B6004C7B9}"/>
              </a:ext>
            </a:extLst>
          </p:cNvPr>
          <p:cNvSpPr txBox="1"/>
          <p:nvPr/>
        </p:nvSpPr>
        <p:spPr>
          <a:xfrm>
            <a:off x="2636042" y="6490034"/>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8" name="Picture 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9" name="Picture 8">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7474166" y="6252636"/>
            <a:ext cx="975870" cy="551155"/>
          </a:xfrm>
          <a:prstGeom prst="rect">
            <a:avLst/>
          </a:prstGeom>
        </p:spPr>
      </p:pic>
      <p:sp>
        <p:nvSpPr>
          <p:cNvPr id="10"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2"/>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8</a:t>
            </a:fld>
            <a:endParaRPr lang="en-US" sz="1600" dirty="0"/>
          </a:p>
        </p:txBody>
      </p:sp>
      <p:sp>
        <p:nvSpPr>
          <p:cNvPr id="11" name="Title 1">
            <a:extLst>
              <a:ext uri="{FF2B5EF4-FFF2-40B4-BE49-F238E27FC236}">
                <a16:creationId xmlns:a16="http://schemas.microsoft.com/office/drawing/2014/main" id="{712C0F22-11CB-5943-AFD4-5B8F394BE90F}"/>
              </a:ext>
            </a:extLst>
          </p:cNvPr>
          <p:cNvSpPr txBox="1">
            <a:spLocks/>
          </p:cNvSpPr>
          <p:nvPr/>
        </p:nvSpPr>
        <p:spPr>
          <a:xfrm>
            <a:off x="454853" y="144751"/>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a:t>
            </a:r>
            <a:r>
              <a:rPr lang="en-US" b="1" dirty="0" err="1">
                <a:solidFill>
                  <a:srgbClr val="002060"/>
                </a:solidFill>
              </a:rPr>
              <a:t>AutoScaling</a:t>
            </a:r>
            <a:endParaRPr lang="en-US" b="1" dirty="0">
              <a:solidFill>
                <a:srgbClr val="002060"/>
              </a:solidFill>
            </a:endParaRPr>
          </a:p>
        </p:txBody>
      </p:sp>
    </p:spTree>
    <p:extLst>
      <p:ext uri="{BB962C8B-B14F-4D97-AF65-F5344CB8AC3E}">
        <p14:creationId xmlns:p14="http://schemas.microsoft.com/office/powerpoint/2010/main" val="731302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2"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5"/>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7474166" y="6252638"/>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4"/>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9</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563337" y="2402806"/>
            <a:ext cx="843998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Continuous Deployment Strategies</a:t>
            </a:r>
          </a:p>
        </p:txBody>
      </p:sp>
    </p:spTree>
    <p:extLst>
      <p:ext uri="{BB962C8B-B14F-4D97-AF65-F5344CB8AC3E}">
        <p14:creationId xmlns:p14="http://schemas.microsoft.com/office/powerpoint/2010/main" val="37360881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1140</TotalTime>
  <Words>3197</Words>
  <Application>Microsoft Macintosh PowerPoint</Application>
  <PresentationFormat>On-screen Show (4:3)</PresentationFormat>
  <Paragraphs>464</Paragraphs>
  <Slides>47</Slides>
  <Notes>33</Notes>
  <HiddenSlides>7</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-apple-system</vt:lpstr>
      <vt:lpstr>Arial</vt:lpstr>
      <vt:lpstr>Calibri</vt:lpstr>
      <vt:lpstr>Courier</vt:lpstr>
      <vt:lpstr>medium-content-serif-font</vt:lpstr>
      <vt:lpstr>Noto Sans Symbols</vt:lpstr>
      <vt:lpstr>route_159_light</vt:lpstr>
      <vt:lpstr>Wingdings</vt:lpstr>
      <vt:lpstr>Office Theme</vt:lpstr>
      <vt:lpstr>PowerPoint Presentation</vt:lpstr>
      <vt:lpstr>Table of Content</vt:lpstr>
      <vt:lpstr>PowerPoint Presentation</vt:lpstr>
      <vt:lpstr>PowerPoint Presentation</vt:lpstr>
      <vt:lpstr>$ kubectl scale deployments/&lt;deployment&gt; --replicas=&lt;new num&gt; $ kubectl scale deploy/nginx --replicas=4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kubectl set image &lt;deployment&gt; &lt;new-image&gt;</vt:lpstr>
      <vt:lpstr>$ kubectl rollout undo &lt;deployment&gt;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Deploy Jenkins in Kubernetes</vt:lpstr>
    </vt:vector>
  </TitlesOfParts>
  <Company>Schogini Systems</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Sreeprakash Neelakantan</dc:creator>
  <cp:lastModifiedBy>Shekhar Agrawal</cp:lastModifiedBy>
  <cp:revision>206</cp:revision>
  <dcterms:created xsi:type="dcterms:W3CDTF">2019-03-10T05:23:40Z</dcterms:created>
  <dcterms:modified xsi:type="dcterms:W3CDTF">2019-07-11T07:27:31Z</dcterms:modified>
</cp:coreProperties>
</file>